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59" r:id="rId6"/>
    <p:sldId id="261" r:id="rId7"/>
    <p:sldId id="262" r:id="rId8"/>
    <p:sldId id="270" r:id="rId9"/>
    <p:sldId id="263" r:id="rId10"/>
    <p:sldId id="264" r:id="rId11"/>
    <p:sldId id="269" r:id="rId12"/>
    <p:sldId id="271" r:id="rId13"/>
    <p:sldId id="265" r:id="rId14"/>
  </p:sldIdLst>
  <p:sldSz cx="18288000" cy="10287000"/>
  <p:notesSz cx="6858000" cy="9144000"/>
  <p:embeddedFontLst>
    <p:embeddedFont>
      <p:font typeface="TDTD밝은별" panose="020B0604020202020204" charset="-127"/>
      <p:regular r:id="rId15"/>
    </p:embeddedFont>
    <p:embeddedFont>
      <p:font typeface="Beautifully Delicious Sans" panose="020B0604020202020204" charset="0"/>
      <p:regular r:id="rId16"/>
    </p:embeddedFont>
    <p:embeddedFont>
      <p:font typeface="Beautifully Delicious Sans Bold" panose="020B0604020202020204" charset="0"/>
      <p:regular r:id="rId17"/>
    </p:embeddedFont>
    <p:embeddedFont>
      <p:font typeface="Glacial Indifference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E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6" d="100"/>
          <a:sy n="56" d="100"/>
        </p:scale>
        <p:origin x="378"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2.gif"/><Relationship Id="rId4"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178660" y="3489626"/>
            <a:ext cx="1930681" cy="2103714"/>
          </a:xfrm>
          <a:prstGeom prst="rect">
            <a:avLst/>
          </a:prstGeom>
        </p:spPr>
      </p:pic>
      <p:sp>
        <p:nvSpPr>
          <p:cNvPr id="3" name="TextBox 3"/>
          <p:cNvSpPr txBox="1"/>
          <p:nvPr/>
        </p:nvSpPr>
        <p:spPr>
          <a:xfrm>
            <a:off x="6633761" y="5469514"/>
            <a:ext cx="5020479" cy="1094567"/>
          </a:xfrm>
          <a:prstGeom prst="rect">
            <a:avLst/>
          </a:prstGeom>
        </p:spPr>
        <p:txBody>
          <a:bodyPr lIns="0" tIns="0" rIns="0" bIns="0" rtlCol="0" anchor="t">
            <a:spAutoFit/>
          </a:bodyPr>
          <a:lstStyle/>
          <a:p>
            <a:pPr algn="ctr">
              <a:lnSpc>
                <a:spcPts val="8969"/>
              </a:lnSpc>
              <a:spcBef>
                <a:spcPct val="0"/>
              </a:spcBef>
            </a:pPr>
            <a:r>
              <a:rPr lang="en-US" sz="6406" spc="192">
                <a:solidFill>
                  <a:srgbClr val="000000"/>
                </a:solidFill>
                <a:latin typeface="TDTD밝은별"/>
                <a:ea typeface="TDTD밝은별"/>
                <a:cs typeface="TDTD밝은별"/>
                <a:sym typeface="TDTD밝은별"/>
              </a:rPr>
              <a:t>LOADING</a:t>
            </a:r>
          </a:p>
        </p:txBody>
      </p:sp>
      <p:sp>
        <p:nvSpPr>
          <p:cNvPr id="4" name="TextBox 4"/>
          <p:cNvSpPr txBox="1"/>
          <p:nvPr/>
        </p:nvSpPr>
        <p:spPr>
          <a:xfrm>
            <a:off x="10741434" y="5282227"/>
            <a:ext cx="1274736" cy="1094567"/>
          </a:xfrm>
          <a:prstGeom prst="rect">
            <a:avLst/>
          </a:prstGeom>
        </p:spPr>
        <p:txBody>
          <a:bodyPr lIns="0" tIns="0" rIns="0" bIns="0" rtlCol="0" anchor="t">
            <a:spAutoFit/>
          </a:bodyPr>
          <a:lstStyle/>
          <a:p>
            <a:pPr algn="ctr">
              <a:lnSpc>
                <a:spcPts val="8969"/>
              </a:lnSpc>
              <a:spcBef>
                <a:spcPct val="0"/>
              </a:spcBef>
            </a:pPr>
            <a:r>
              <a:rPr lang="en-US" sz="6406" spc="192">
                <a:solidFill>
                  <a:srgbClr val="000000"/>
                </a:solidFill>
                <a:latin typeface="TDTD밝은별"/>
                <a:ea typeface="TDTD밝은별"/>
                <a:cs typeface="TDTD밝은별"/>
                <a:sym typeface="TDTD밝은별"/>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768749" y="559753"/>
            <a:ext cx="2490551" cy="9258300"/>
            <a:chOff x="0" y="0"/>
            <a:chExt cx="655948" cy="2438400"/>
          </a:xfrm>
        </p:grpSpPr>
        <p:sp>
          <p:nvSpPr>
            <p:cNvPr id="3" name="Freeform 3"/>
            <p:cNvSpPr/>
            <p:nvPr/>
          </p:nvSpPr>
          <p:spPr>
            <a:xfrm>
              <a:off x="0" y="0"/>
              <a:ext cx="655948" cy="2438400"/>
            </a:xfrm>
            <a:custGeom>
              <a:avLst/>
              <a:gdLst/>
              <a:ahLst/>
              <a:cxnLst/>
              <a:rect l="l" t="t" r="r" b="b"/>
              <a:pathLst>
                <a:path w="655948" h="2438400">
                  <a:moveTo>
                    <a:pt x="0" y="0"/>
                  </a:moveTo>
                  <a:lnTo>
                    <a:pt x="655948" y="0"/>
                  </a:lnTo>
                  <a:lnTo>
                    <a:pt x="655948" y="2438400"/>
                  </a:lnTo>
                  <a:lnTo>
                    <a:pt x="0" y="2438400"/>
                  </a:lnTo>
                  <a:close/>
                </a:path>
              </a:pathLst>
            </a:custGeom>
            <a:solidFill>
              <a:srgbClr val="FFCE38"/>
            </a:solidFill>
          </p:spPr>
        </p:sp>
        <p:sp>
          <p:nvSpPr>
            <p:cNvPr id="4" name="TextBox 4"/>
            <p:cNvSpPr txBox="1"/>
            <p:nvPr/>
          </p:nvSpPr>
          <p:spPr>
            <a:xfrm>
              <a:off x="0" y="-47625"/>
              <a:ext cx="655948" cy="2486025"/>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2255602" y="435928"/>
            <a:ext cx="6532199" cy="1061720"/>
          </a:xfrm>
          <a:prstGeom prst="rect">
            <a:avLst/>
          </a:prstGeom>
        </p:spPr>
        <p:txBody>
          <a:bodyPr lIns="0" tIns="0" rIns="0" bIns="0" rtlCol="0" anchor="t">
            <a:spAutoFit/>
          </a:bodyPr>
          <a:lstStyle/>
          <a:p>
            <a:pPr algn="l">
              <a:lnSpc>
                <a:spcPts val="8680"/>
              </a:lnSpc>
            </a:pPr>
            <a:r>
              <a:rPr lang="en-US" sz="6200" b="1">
                <a:solidFill>
                  <a:srgbClr val="000000"/>
                </a:solidFill>
                <a:latin typeface="Beautifully Delicious Sans Bold"/>
                <a:ea typeface="Beautifully Delicious Sans Bold"/>
                <a:cs typeface="Beautifully Delicious Sans Bold"/>
                <a:sym typeface="Beautifully Delicious Sans Bold"/>
              </a:rPr>
              <a:t>Methodology</a:t>
            </a:r>
          </a:p>
        </p:txBody>
      </p:sp>
      <p:sp>
        <p:nvSpPr>
          <p:cNvPr id="10" name="TextBox 10"/>
          <p:cNvSpPr txBox="1"/>
          <p:nvPr/>
        </p:nvSpPr>
        <p:spPr>
          <a:xfrm>
            <a:off x="1295755" y="1933246"/>
            <a:ext cx="10820045" cy="6974534"/>
          </a:xfrm>
          <a:prstGeom prst="rect">
            <a:avLst/>
          </a:prstGeom>
        </p:spPr>
        <p:txBody>
          <a:bodyPr wrap="square" lIns="0" tIns="0" rIns="0" bIns="0" rtlCol="0" anchor="t">
            <a:spAutoFit/>
          </a:bodyPr>
          <a:lstStyle/>
          <a:p>
            <a:pPr marL="466006" lvl="1" indent="-233003" algn="just">
              <a:lnSpc>
                <a:spcPts val="3237"/>
              </a:lnSpc>
              <a:buFont typeface="Arial"/>
              <a:buChar char="•"/>
            </a:pPr>
            <a:r>
              <a:rPr lang="en-US" sz="2158" b="1" dirty="0">
                <a:solidFill>
                  <a:srgbClr val="737373"/>
                </a:solidFill>
                <a:latin typeface="Beautifully Delicious Sans Bold"/>
                <a:ea typeface="Beautifully Delicious Sans Bold"/>
                <a:cs typeface="Beautifully Delicious Sans Bold"/>
                <a:sym typeface="Beautifully Delicious Sans Bold"/>
              </a:rPr>
              <a:t>Design Cool Animations:</a:t>
            </a:r>
            <a:r>
              <a:rPr lang="en-US" sz="2158" dirty="0">
                <a:solidFill>
                  <a:srgbClr val="737373"/>
                </a:solidFill>
                <a:latin typeface="Beautifully Delicious Sans"/>
                <a:ea typeface="Beautifully Delicious Sans"/>
                <a:cs typeface="Beautifully Delicious Sans"/>
                <a:sym typeface="Beautifully Delicious Sans"/>
              </a:rPr>
              <a:t> Create loading screens that don’t make users want to cry. Think spinners, progress bars, or even a dancing cat. The goal is to make waiting... almost fun.</a:t>
            </a:r>
          </a:p>
          <a:p>
            <a:pPr marL="466006" lvl="1" indent="-233003" algn="just">
              <a:lnSpc>
                <a:spcPts val="3237"/>
              </a:lnSpc>
              <a:buFont typeface="Arial"/>
              <a:buChar char="•"/>
            </a:pPr>
            <a:r>
              <a:rPr lang="en-US" sz="2158" b="1" dirty="0">
                <a:solidFill>
                  <a:srgbClr val="737373"/>
                </a:solidFill>
                <a:latin typeface="Beautifully Delicious Sans Bold"/>
                <a:ea typeface="Beautifully Delicious Sans Bold"/>
                <a:cs typeface="Beautifully Delicious Sans Bold"/>
                <a:sym typeface="Beautifully Delicious Sans Bold"/>
              </a:rPr>
              <a:t>Code It:</a:t>
            </a:r>
            <a:r>
              <a:rPr lang="en-US" sz="2158" dirty="0">
                <a:solidFill>
                  <a:srgbClr val="737373"/>
                </a:solidFill>
                <a:latin typeface="Beautifully Delicious Sans"/>
                <a:ea typeface="Beautifully Delicious Sans"/>
                <a:cs typeface="Beautifully Delicious Sans"/>
                <a:sym typeface="Beautifully Delicious Sans"/>
              </a:rPr>
              <a:t> Use some HTML, CSS, and JavaScript to make those animations move. If you’re building an app, use React Native or whatever fancy framework you like. Make it smooth, not sluggish.</a:t>
            </a:r>
          </a:p>
          <a:p>
            <a:pPr marL="466006" lvl="1" indent="-233003" algn="just">
              <a:lnSpc>
                <a:spcPts val="3237"/>
              </a:lnSpc>
              <a:buFont typeface="Arial"/>
              <a:buChar char="•"/>
            </a:pPr>
            <a:r>
              <a:rPr lang="en-US" sz="2158" b="1" dirty="0">
                <a:solidFill>
                  <a:srgbClr val="737373"/>
                </a:solidFill>
                <a:latin typeface="Beautifully Delicious Sans Bold"/>
                <a:ea typeface="Beautifully Delicious Sans Bold"/>
                <a:cs typeface="Beautifully Delicious Sans Bold"/>
                <a:sym typeface="Beautifully Delicious Sans Bold"/>
              </a:rPr>
              <a:t>Test for Performance:</a:t>
            </a:r>
            <a:r>
              <a:rPr lang="en-US" sz="2158" dirty="0">
                <a:solidFill>
                  <a:srgbClr val="737373"/>
                </a:solidFill>
                <a:latin typeface="Beautifully Delicious Sans"/>
                <a:ea typeface="Beautifully Delicious Sans"/>
                <a:cs typeface="Beautifully Delicious Sans"/>
                <a:sym typeface="Beautifully Delicious Sans"/>
              </a:rPr>
              <a:t> Don’t let your animation turn your app into a snail. Run tests to make sure the loading screen isn’t slower than watching paint dry.</a:t>
            </a:r>
          </a:p>
          <a:p>
            <a:pPr marL="466006" lvl="1" indent="-233003" algn="just">
              <a:lnSpc>
                <a:spcPts val="3237"/>
              </a:lnSpc>
              <a:buFont typeface="Arial"/>
              <a:buChar char="•"/>
            </a:pPr>
            <a:r>
              <a:rPr lang="en-US" sz="2158" b="1" dirty="0">
                <a:solidFill>
                  <a:srgbClr val="737373"/>
                </a:solidFill>
                <a:latin typeface="Beautifully Delicious Sans Bold"/>
                <a:ea typeface="Beautifully Delicious Sans Bold"/>
                <a:cs typeface="Beautifully Delicious Sans Bold"/>
                <a:sym typeface="Beautifully Delicious Sans Bold"/>
              </a:rPr>
              <a:t>Ask People What They Think:</a:t>
            </a:r>
            <a:r>
              <a:rPr lang="en-US" sz="2158" dirty="0">
                <a:solidFill>
                  <a:srgbClr val="737373"/>
                </a:solidFill>
                <a:latin typeface="Beautifully Delicious Sans"/>
                <a:ea typeface="Beautifully Delicious Sans"/>
                <a:cs typeface="Beautifully Delicious Sans"/>
                <a:sym typeface="Beautifully Delicious Sans"/>
              </a:rPr>
              <a:t> Get some feedback from real users. Do they love the animation, or do they secretly wish it would just load faster? We need answers!</a:t>
            </a:r>
          </a:p>
          <a:p>
            <a:pPr marL="466006" lvl="1" indent="-233003" algn="just">
              <a:lnSpc>
                <a:spcPts val="3237"/>
              </a:lnSpc>
              <a:buFont typeface="Arial"/>
              <a:buChar char="•"/>
            </a:pPr>
            <a:r>
              <a:rPr lang="en-US" sz="2158" b="1" dirty="0">
                <a:solidFill>
                  <a:srgbClr val="737373"/>
                </a:solidFill>
                <a:latin typeface="Beautifully Delicious Sans Bold"/>
                <a:ea typeface="Beautifully Delicious Sans Bold"/>
                <a:cs typeface="Beautifully Delicious Sans Bold"/>
                <a:sym typeface="Beautifully Delicious Sans Bold"/>
              </a:rPr>
              <a:t>Analyze the Results: </a:t>
            </a:r>
            <a:r>
              <a:rPr lang="en-US" sz="2158" dirty="0">
                <a:solidFill>
                  <a:srgbClr val="737373"/>
                </a:solidFill>
                <a:latin typeface="Beautifully Delicious Sans"/>
                <a:ea typeface="Beautifully Delicious Sans"/>
                <a:cs typeface="Beautifully Delicious Sans"/>
                <a:sym typeface="Beautifully Delicious Sans"/>
              </a:rPr>
              <a:t>Look at the data like it’s your favorite reality TV show. Who’s the winner of the best loading screen? Is it the spinner, or the progress bar with the cool gradient?</a:t>
            </a:r>
          </a:p>
          <a:p>
            <a:pPr algn="just">
              <a:lnSpc>
                <a:spcPts val="3237"/>
              </a:lnSpc>
            </a:pPr>
            <a:endParaRPr lang="en-US" sz="2158" dirty="0">
              <a:solidFill>
                <a:srgbClr val="737373"/>
              </a:solidFill>
              <a:latin typeface="Beautifully Delicious Sans"/>
              <a:ea typeface="Beautifully Delicious Sans"/>
              <a:cs typeface="Beautifully Delicious Sans"/>
              <a:sym typeface="Beautifully Delicious Sans"/>
            </a:endParaRPr>
          </a:p>
        </p:txBody>
      </p:sp>
      <p:sp>
        <p:nvSpPr>
          <p:cNvPr id="11" name="TextBox 11"/>
          <p:cNvSpPr txBox="1"/>
          <p:nvPr/>
        </p:nvSpPr>
        <p:spPr>
          <a:xfrm>
            <a:off x="13323305" y="5245268"/>
            <a:ext cx="2987288" cy="411480"/>
          </a:xfrm>
          <a:prstGeom prst="rect">
            <a:avLst/>
          </a:prstGeom>
        </p:spPr>
        <p:txBody>
          <a:bodyPr lIns="0" tIns="0" rIns="0" bIns="0" rtlCol="0" anchor="t">
            <a:spAutoFit/>
          </a:bodyPr>
          <a:lstStyle/>
          <a:p>
            <a:pPr algn="l">
              <a:lnSpc>
                <a:spcPts val="3300"/>
              </a:lnSpc>
            </a:pPr>
            <a:r>
              <a:rPr lang="en-US" sz="2200" b="1">
                <a:solidFill>
                  <a:srgbClr val="000000"/>
                </a:solidFill>
                <a:latin typeface="Beautifully Delicious Sans Bold"/>
                <a:ea typeface="Beautifully Delicious Sans Bold"/>
                <a:cs typeface="Beautifully Delicious Sans Bold"/>
                <a:sym typeface="Beautifully Delicious Sans Bold"/>
              </a:rPr>
              <a:t>HTML, CSS, JS</a:t>
            </a:r>
          </a:p>
        </p:txBody>
      </p:sp>
      <p:sp>
        <p:nvSpPr>
          <p:cNvPr id="12" name="TextBox 12"/>
          <p:cNvSpPr txBox="1"/>
          <p:nvPr/>
        </p:nvSpPr>
        <p:spPr>
          <a:xfrm>
            <a:off x="12818027" y="4897274"/>
            <a:ext cx="3901444" cy="411480"/>
          </a:xfrm>
          <a:prstGeom prst="rect">
            <a:avLst/>
          </a:prstGeom>
        </p:spPr>
        <p:txBody>
          <a:bodyPr lIns="0" tIns="0" rIns="0" bIns="0" rtlCol="0" anchor="t">
            <a:spAutoFit/>
          </a:bodyPr>
          <a:lstStyle/>
          <a:p>
            <a:pPr algn="l">
              <a:lnSpc>
                <a:spcPts val="3300"/>
              </a:lnSpc>
            </a:pPr>
            <a:r>
              <a:rPr lang="en-US" sz="2200" b="1" dirty="0">
                <a:solidFill>
                  <a:srgbClr val="000000"/>
                </a:solidFill>
                <a:latin typeface="Beautifully Delicious Sans Bold"/>
                <a:ea typeface="Beautifully Delicious Sans Bold"/>
                <a:cs typeface="Beautifully Delicious Sans Bold"/>
                <a:sym typeface="Beautifully Delicious Sans Bold"/>
              </a:rPr>
              <a:t>Adobe Creative Cloud</a:t>
            </a:r>
          </a:p>
        </p:txBody>
      </p:sp>
      <p:pic>
        <p:nvPicPr>
          <p:cNvPr id="14" name="Picture 13">
            <a:extLst>
              <a:ext uri="{FF2B5EF4-FFF2-40B4-BE49-F238E27FC236}">
                <a16:creationId xmlns:a16="http://schemas.microsoft.com/office/drawing/2014/main" id="{2C314EE8-ED7F-586D-3A49-150889F854BF}"/>
              </a:ext>
            </a:extLst>
          </p:cNvPr>
          <p:cNvPicPr>
            <a:picLocks noChangeAspect="1"/>
          </p:cNvPicPr>
          <p:nvPr/>
        </p:nvPicPr>
        <p:blipFill>
          <a:blip r:embed="rId2">
            <a:extLst>
              <a:ext uri="{28A0092B-C50C-407E-A947-70E740481C1C}">
                <a14:useLocalDpi xmlns:a14="http://schemas.microsoft.com/office/drawing/2010/main" val="0"/>
              </a:ext>
            </a:extLst>
          </a:blip>
          <a:srcRect b="10000"/>
          <a:stretch/>
        </p:blipFill>
        <p:spPr>
          <a:xfrm>
            <a:off x="12818027" y="1123056"/>
            <a:ext cx="3901444" cy="3511300"/>
          </a:xfrm>
          <a:prstGeom prst="rect">
            <a:avLst/>
          </a:prstGeom>
        </p:spPr>
      </p:pic>
      <p:pic>
        <p:nvPicPr>
          <p:cNvPr id="16" name="Picture 15">
            <a:extLst>
              <a:ext uri="{FF2B5EF4-FFF2-40B4-BE49-F238E27FC236}">
                <a16:creationId xmlns:a16="http://schemas.microsoft.com/office/drawing/2014/main" id="{5E72C40D-BEF0-E950-CD7B-1D11C634AC6D}"/>
              </a:ext>
            </a:extLst>
          </p:cNvPr>
          <p:cNvPicPr>
            <a:picLocks noChangeAspect="1"/>
          </p:cNvPicPr>
          <p:nvPr/>
        </p:nvPicPr>
        <p:blipFill>
          <a:blip r:embed="rId3">
            <a:extLst>
              <a:ext uri="{28A0092B-C50C-407E-A947-70E740481C1C}">
                <a14:useLocalDpi xmlns:a14="http://schemas.microsoft.com/office/drawing/2010/main" val="0"/>
              </a:ext>
            </a:extLst>
          </a:blip>
          <a:srcRect l="10000" r="12000"/>
          <a:stretch/>
        </p:blipFill>
        <p:spPr>
          <a:xfrm>
            <a:off x="12818027" y="5837574"/>
            <a:ext cx="3648979" cy="350863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4AB0F-8DF6-ADD7-5CEF-442D5A062EEB}"/>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E7895D9C-6082-098C-D6DB-BA5DB08CCB26}"/>
              </a:ext>
            </a:extLst>
          </p:cNvPr>
          <p:cNvSpPr txBox="1"/>
          <p:nvPr/>
        </p:nvSpPr>
        <p:spPr>
          <a:xfrm>
            <a:off x="2192186" y="904875"/>
            <a:ext cx="16019614" cy="963982"/>
          </a:xfrm>
          <a:prstGeom prst="rect">
            <a:avLst/>
          </a:prstGeom>
        </p:spPr>
        <p:txBody>
          <a:bodyPr wrap="square" lIns="0" tIns="0" rIns="0" bIns="0" rtlCol="0" anchor="t">
            <a:spAutoFit/>
          </a:bodyPr>
          <a:lstStyle/>
          <a:p>
            <a:pPr algn="l">
              <a:lnSpc>
                <a:spcPts val="8680"/>
              </a:lnSpc>
            </a:pPr>
            <a:r>
              <a:rPr lang="en-US" sz="6200" b="1" dirty="0">
                <a:solidFill>
                  <a:srgbClr val="000000"/>
                </a:solidFill>
                <a:latin typeface="Beautifully Delicious Sans Bold"/>
                <a:ea typeface="Beautifully Delicious Sans Bold"/>
                <a:cs typeface="Beautifully Delicious Sans Bold"/>
                <a:sym typeface="Beautifully Delicious Sans Bold"/>
              </a:rPr>
              <a:t>Output (Loading Page)</a:t>
            </a:r>
          </a:p>
        </p:txBody>
      </p:sp>
      <p:pic>
        <p:nvPicPr>
          <p:cNvPr id="7" name="Picture 6">
            <a:extLst>
              <a:ext uri="{FF2B5EF4-FFF2-40B4-BE49-F238E27FC236}">
                <a16:creationId xmlns:a16="http://schemas.microsoft.com/office/drawing/2014/main" id="{13C5B089-8A39-B414-40BC-182DF14A7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0" y="3414712"/>
            <a:ext cx="6667500" cy="2990850"/>
          </a:xfrm>
          <a:prstGeom prst="rect">
            <a:avLst/>
          </a:prstGeom>
        </p:spPr>
      </p:pic>
      <p:pic>
        <p:nvPicPr>
          <p:cNvPr id="11" name="Picture 10">
            <a:extLst>
              <a:ext uri="{FF2B5EF4-FFF2-40B4-BE49-F238E27FC236}">
                <a16:creationId xmlns:a16="http://schemas.microsoft.com/office/drawing/2014/main" id="{CE3B14B0-63EA-CEB4-DB5A-92B135B82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376612"/>
            <a:ext cx="7448550" cy="4714875"/>
          </a:xfrm>
          <a:prstGeom prst="rect">
            <a:avLst/>
          </a:prstGeom>
        </p:spPr>
      </p:pic>
    </p:spTree>
    <p:extLst>
      <p:ext uri="{BB962C8B-B14F-4D97-AF65-F5344CB8AC3E}">
        <p14:creationId xmlns:p14="http://schemas.microsoft.com/office/powerpoint/2010/main" val="1085125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27C8E-DA5F-8A81-A431-63C85F7F7B3F}"/>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F858888B-E31F-8381-9667-E7631817440E}"/>
              </a:ext>
            </a:extLst>
          </p:cNvPr>
          <p:cNvSpPr txBox="1"/>
          <p:nvPr/>
        </p:nvSpPr>
        <p:spPr>
          <a:xfrm>
            <a:off x="2192186" y="904875"/>
            <a:ext cx="16019614" cy="963982"/>
          </a:xfrm>
          <a:prstGeom prst="rect">
            <a:avLst/>
          </a:prstGeom>
        </p:spPr>
        <p:txBody>
          <a:bodyPr wrap="square" lIns="0" tIns="0" rIns="0" bIns="0" rtlCol="0" anchor="t">
            <a:spAutoFit/>
          </a:bodyPr>
          <a:lstStyle/>
          <a:p>
            <a:pPr algn="l">
              <a:lnSpc>
                <a:spcPts val="8680"/>
              </a:lnSpc>
            </a:pPr>
            <a:r>
              <a:rPr lang="en-US" sz="6200" b="1" dirty="0">
                <a:solidFill>
                  <a:srgbClr val="000000"/>
                </a:solidFill>
                <a:latin typeface="Beautifully Delicious Sans Bold"/>
                <a:ea typeface="Beautifully Delicious Sans Bold"/>
                <a:cs typeface="Beautifully Delicious Sans Bold"/>
                <a:sym typeface="Beautifully Delicious Sans Bold"/>
              </a:rPr>
              <a:t>Output (Offline Game)</a:t>
            </a:r>
          </a:p>
        </p:txBody>
      </p:sp>
      <p:pic>
        <p:nvPicPr>
          <p:cNvPr id="2" name="Picture 1">
            <a:extLst>
              <a:ext uri="{FF2B5EF4-FFF2-40B4-BE49-F238E27FC236}">
                <a16:creationId xmlns:a16="http://schemas.microsoft.com/office/drawing/2014/main" id="{3C117443-C1BC-69AC-8331-EEED56C60527}"/>
              </a:ext>
            </a:extLst>
          </p:cNvPr>
          <p:cNvPicPr>
            <a:picLocks noChangeAspect="1"/>
          </p:cNvPicPr>
          <p:nvPr/>
        </p:nvPicPr>
        <p:blipFill>
          <a:blip r:embed="rId2"/>
          <a:stretch>
            <a:fillRect/>
          </a:stretch>
        </p:blipFill>
        <p:spPr>
          <a:xfrm>
            <a:off x="914400" y="3162299"/>
            <a:ext cx="8610600" cy="4807199"/>
          </a:xfrm>
          <a:prstGeom prst="rect">
            <a:avLst/>
          </a:prstGeom>
        </p:spPr>
      </p:pic>
      <p:pic>
        <p:nvPicPr>
          <p:cNvPr id="3" name="Picture 2">
            <a:extLst>
              <a:ext uri="{FF2B5EF4-FFF2-40B4-BE49-F238E27FC236}">
                <a16:creationId xmlns:a16="http://schemas.microsoft.com/office/drawing/2014/main" id="{D1F2BBE2-C789-090B-5C31-E9315A534A13}"/>
              </a:ext>
            </a:extLst>
          </p:cNvPr>
          <p:cNvPicPr>
            <a:picLocks noChangeAspect="1"/>
          </p:cNvPicPr>
          <p:nvPr/>
        </p:nvPicPr>
        <p:blipFill>
          <a:blip r:embed="rId3"/>
          <a:stretch>
            <a:fillRect/>
          </a:stretch>
        </p:blipFill>
        <p:spPr>
          <a:xfrm>
            <a:off x="9525000" y="2938882"/>
            <a:ext cx="7896860" cy="5030616"/>
          </a:xfrm>
          <a:prstGeom prst="rect">
            <a:avLst/>
          </a:prstGeom>
        </p:spPr>
      </p:pic>
    </p:spTree>
    <p:extLst>
      <p:ext uri="{BB962C8B-B14F-4D97-AF65-F5344CB8AC3E}">
        <p14:creationId xmlns:p14="http://schemas.microsoft.com/office/powerpoint/2010/main" val="2986634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738226" y="1327506"/>
            <a:ext cx="7184049" cy="7711319"/>
          </a:xfrm>
          <a:prstGeom prst="rect">
            <a:avLst/>
          </a:prstGeom>
        </p:spPr>
      </p:pic>
      <p:sp>
        <p:nvSpPr>
          <p:cNvPr id="3" name="TextBox 3"/>
          <p:cNvSpPr txBox="1"/>
          <p:nvPr/>
        </p:nvSpPr>
        <p:spPr>
          <a:xfrm>
            <a:off x="2115904" y="4491041"/>
            <a:ext cx="8622322" cy="1409694"/>
          </a:xfrm>
          <a:prstGeom prst="rect">
            <a:avLst/>
          </a:prstGeom>
        </p:spPr>
        <p:txBody>
          <a:bodyPr lIns="0" tIns="0" rIns="0" bIns="0" rtlCol="0" anchor="t">
            <a:spAutoFit/>
          </a:bodyPr>
          <a:lstStyle/>
          <a:p>
            <a:pPr algn="l">
              <a:lnSpc>
                <a:spcPts val="10799"/>
              </a:lnSpc>
            </a:pPr>
            <a:r>
              <a:rPr lang="en-US" sz="9999" b="1">
                <a:solidFill>
                  <a:srgbClr val="000000"/>
                </a:solidFill>
                <a:latin typeface="Beautifully Delicious Sans Bold"/>
                <a:ea typeface="Beautifully Delicious Sans Bold"/>
                <a:cs typeface="Beautifully Delicious Sans Bold"/>
                <a:sym typeface="Beautifully Delicious Sans Bold"/>
              </a:rPr>
              <a:t>Thank You</a:t>
            </a:r>
          </a:p>
        </p:txBody>
      </p:sp>
      <p:sp>
        <p:nvSpPr>
          <p:cNvPr id="4" name="TextBox 4"/>
          <p:cNvSpPr txBox="1"/>
          <p:nvPr/>
        </p:nvSpPr>
        <p:spPr>
          <a:xfrm rot="5400000">
            <a:off x="165542" y="1698311"/>
            <a:ext cx="1816048" cy="70167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Beautifully Delicious Sans"/>
                <a:ea typeface="Beautifully Delicious Sans"/>
                <a:cs typeface="Beautifully Delicious Sans"/>
                <a:sym typeface="Beautifully Delicious Sans"/>
              </a:rPr>
              <a:t>Liceria &amp; Co.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3"/>
          <p:cNvSpPr txBox="1"/>
          <p:nvPr/>
        </p:nvSpPr>
        <p:spPr>
          <a:xfrm>
            <a:off x="2668549" y="4491041"/>
            <a:ext cx="7926926" cy="1409694"/>
          </a:xfrm>
          <a:prstGeom prst="rect">
            <a:avLst/>
          </a:prstGeom>
        </p:spPr>
        <p:txBody>
          <a:bodyPr lIns="0" tIns="0" rIns="0" bIns="0" rtlCol="0" anchor="t">
            <a:spAutoFit/>
          </a:bodyPr>
          <a:lstStyle/>
          <a:p>
            <a:pPr algn="l">
              <a:lnSpc>
                <a:spcPts val="10799"/>
              </a:lnSpc>
            </a:pPr>
            <a:r>
              <a:rPr lang="en-US" sz="9999" b="1">
                <a:solidFill>
                  <a:srgbClr val="000000"/>
                </a:solidFill>
                <a:latin typeface="Beautifully Delicious Sans Bold"/>
                <a:ea typeface="Beautifully Delicious Sans Bold"/>
                <a:cs typeface="Beautifully Delicious Sans Bold"/>
                <a:sym typeface="Beautifully Delicious Sans Bold"/>
              </a:rPr>
              <a:t>Welcome</a:t>
            </a:r>
          </a:p>
        </p:txBody>
      </p:sp>
      <p:pic>
        <p:nvPicPr>
          <p:cNvPr id="5" name="Picture 4">
            <a:extLst>
              <a:ext uri="{FF2B5EF4-FFF2-40B4-BE49-F238E27FC236}">
                <a16:creationId xmlns:a16="http://schemas.microsoft.com/office/drawing/2014/main" id="{953E1972-F293-BEE9-D2F6-E7B9972DDB7D}"/>
              </a:ext>
            </a:extLst>
          </p:cNvPr>
          <p:cNvPicPr>
            <a:picLocks noChangeAspect="1"/>
          </p:cNvPicPr>
          <p:nvPr/>
        </p:nvPicPr>
        <p:blipFill>
          <a:blip r:embed="rId2">
            <a:extLst>
              <a:ext uri="{28A0092B-C50C-407E-A947-70E740481C1C}">
                <a14:useLocalDpi xmlns:a14="http://schemas.microsoft.com/office/drawing/2010/main" val="0"/>
              </a:ext>
            </a:extLst>
          </a:blip>
          <a:srcRect l="16180" t="4678" r="17153"/>
          <a:stretch/>
        </p:blipFill>
        <p:spPr>
          <a:xfrm>
            <a:off x="10744200" y="2019300"/>
            <a:ext cx="5791200" cy="62103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340559" y="3971471"/>
            <a:ext cx="3234844" cy="4818556"/>
            <a:chOff x="0" y="0"/>
            <a:chExt cx="831230" cy="1238183"/>
          </a:xfrm>
        </p:grpSpPr>
        <p:sp>
          <p:nvSpPr>
            <p:cNvPr id="3" name="Freeform 3"/>
            <p:cNvSpPr/>
            <p:nvPr/>
          </p:nvSpPr>
          <p:spPr>
            <a:xfrm>
              <a:off x="0" y="0"/>
              <a:ext cx="831230" cy="1238183"/>
            </a:xfrm>
            <a:custGeom>
              <a:avLst/>
              <a:gdLst/>
              <a:ahLst/>
              <a:cxnLst/>
              <a:rect l="l" t="t" r="r" b="b"/>
              <a:pathLst>
                <a:path w="831230" h="1238183">
                  <a:moveTo>
                    <a:pt x="0" y="0"/>
                  </a:moveTo>
                  <a:lnTo>
                    <a:pt x="831230" y="0"/>
                  </a:lnTo>
                  <a:lnTo>
                    <a:pt x="831230" y="1238183"/>
                  </a:lnTo>
                  <a:lnTo>
                    <a:pt x="0" y="1238183"/>
                  </a:lnTo>
                  <a:close/>
                </a:path>
              </a:pathLst>
            </a:custGeom>
            <a:blipFill>
              <a:blip r:embed="rId2"/>
              <a:stretch>
                <a:fillRect l="-1855" r="-1855"/>
              </a:stretch>
            </a:blipFill>
          </p:spPr>
        </p:sp>
      </p:grpSp>
      <p:grpSp>
        <p:nvGrpSpPr>
          <p:cNvPr id="4" name="Group 4"/>
          <p:cNvGrpSpPr/>
          <p:nvPr/>
        </p:nvGrpSpPr>
        <p:grpSpPr>
          <a:xfrm>
            <a:off x="9600587" y="7707301"/>
            <a:ext cx="2714790" cy="578492"/>
            <a:chOff x="0" y="0"/>
            <a:chExt cx="715006" cy="152360"/>
          </a:xfrm>
        </p:grpSpPr>
        <p:sp>
          <p:nvSpPr>
            <p:cNvPr id="5" name="Freeform 5"/>
            <p:cNvSpPr/>
            <p:nvPr/>
          </p:nvSpPr>
          <p:spPr>
            <a:xfrm>
              <a:off x="0" y="0"/>
              <a:ext cx="715006" cy="152360"/>
            </a:xfrm>
            <a:custGeom>
              <a:avLst/>
              <a:gdLst/>
              <a:ahLst/>
              <a:cxnLst/>
              <a:rect l="l" t="t" r="r" b="b"/>
              <a:pathLst>
                <a:path w="715006" h="152360">
                  <a:moveTo>
                    <a:pt x="0" y="0"/>
                  </a:moveTo>
                  <a:lnTo>
                    <a:pt x="715006" y="0"/>
                  </a:lnTo>
                  <a:lnTo>
                    <a:pt x="715006" y="152360"/>
                  </a:lnTo>
                  <a:lnTo>
                    <a:pt x="0" y="152360"/>
                  </a:lnTo>
                  <a:close/>
                </a:path>
              </a:pathLst>
            </a:custGeom>
            <a:solidFill>
              <a:srgbClr val="000000"/>
            </a:solidFill>
          </p:spPr>
        </p:sp>
        <p:sp>
          <p:nvSpPr>
            <p:cNvPr id="6" name="TextBox 6"/>
            <p:cNvSpPr txBox="1"/>
            <p:nvPr/>
          </p:nvSpPr>
          <p:spPr>
            <a:xfrm>
              <a:off x="0" y="-47625"/>
              <a:ext cx="715006" cy="199985"/>
            </a:xfrm>
            <a:prstGeom prst="rect">
              <a:avLst/>
            </a:prstGeom>
          </p:spPr>
          <p:txBody>
            <a:bodyPr lIns="50800" tIns="50800" rIns="50800" bIns="50800" rtlCol="0" anchor="ctr"/>
            <a:lstStyle/>
            <a:p>
              <a:pPr algn="ctr">
                <a:lnSpc>
                  <a:spcPts val="2800"/>
                </a:lnSpc>
              </a:pPr>
              <a:endParaRPr/>
            </a:p>
          </p:txBody>
        </p:sp>
      </p:grpSp>
      <p:grpSp>
        <p:nvGrpSpPr>
          <p:cNvPr id="7" name="Group 7"/>
          <p:cNvGrpSpPr/>
          <p:nvPr/>
        </p:nvGrpSpPr>
        <p:grpSpPr>
          <a:xfrm>
            <a:off x="5712596" y="3971471"/>
            <a:ext cx="3234844" cy="4818556"/>
            <a:chOff x="0" y="0"/>
            <a:chExt cx="831230" cy="1238183"/>
          </a:xfrm>
        </p:grpSpPr>
        <p:sp>
          <p:nvSpPr>
            <p:cNvPr id="8" name="Freeform 8"/>
            <p:cNvSpPr/>
            <p:nvPr/>
          </p:nvSpPr>
          <p:spPr>
            <a:xfrm>
              <a:off x="0" y="0"/>
              <a:ext cx="831230" cy="1238183"/>
            </a:xfrm>
            <a:custGeom>
              <a:avLst/>
              <a:gdLst/>
              <a:ahLst/>
              <a:cxnLst/>
              <a:rect l="l" t="t" r="r" b="b"/>
              <a:pathLst>
                <a:path w="831230" h="1238183">
                  <a:moveTo>
                    <a:pt x="0" y="0"/>
                  </a:moveTo>
                  <a:lnTo>
                    <a:pt x="831230" y="0"/>
                  </a:lnTo>
                  <a:lnTo>
                    <a:pt x="831230" y="1238183"/>
                  </a:lnTo>
                  <a:lnTo>
                    <a:pt x="0" y="1238183"/>
                  </a:lnTo>
                  <a:close/>
                </a:path>
              </a:pathLst>
            </a:custGeom>
            <a:blipFill>
              <a:blip r:embed="rId3"/>
              <a:stretch>
                <a:fillRect t="-99" b="-99"/>
              </a:stretch>
            </a:blipFill>
          </p:spPr>
        </p:sp>
      </p:grpSp>
      <p:grpSp>
        <p:nvGrpSpPr>
          <p:cNvPr id="9" name="Group 9"/>
          <p:cNvGrpSpPr/>
          <p:nvPr/>
        </p:nvGrpSpPr>
        <p:grpSpPr>
          <a:xfrm>
            <a:off x="5972624" y="7707301"/>
            <a:ext cx="2714790" cy="935561"/>
            <a:chOff x="0" y="0"/>
            <a:chExt cx="715006" cy="246403"/>
          </a:xfrm>
        </p:grpSpPr>
        <p:sp>
          <p:nvSpPr>
            <p:cNvPr id="10" name="Freeform 10"/>
            <p:cNvSpPr/>
            <p:nvPr/>
          </p:nvSpPr>
          <p:spPr>
            <a:xfrm>
              <a:off x="0" y="0"/>
              <a:ext cx="715006" cy="246403"/>
            </a:xfrm>
            <a:custGeom>
              <a:avLst/>
              <a:gdLst/>
              <a:ahLst/>
              <a:cxnLst/>
              <a:rect l="l" t="t" r="r" b="b"/>
              <a:pathLst>
                <a:path w="715006" h="246403">
                  <a:moveTo>
                    <a:pt x="0" y="0"/>
                  </a:moveTo>
                  <a:lnTo>
                    <a:pt x="715006" y="0"/>
                  </a:lnTo>
                  <a:lnTo>
                    <a:pt x="715006" y="246403"/>
                  </a:lnTo>
                  <a:lnTo>
                    <a:pt x="0" y="246403"/>
                  </a:lnTo>
                  <a:close/>
                </a:path>
              </a:pathLst>
            </a:custGeom>
            <a:solidFill>
              <a:srgbClr val="000000"/>
            </a:solidFill>
          </p:spPr>
        </p:sp>
        <p:sp>
          <p:nvSpPr>
            <p:cNvPr id="11" name="TextBox 11"/>
            <p:cNvSpPr txBox="1"/>
            <p:nvPr/>
          </p:nvSpPr>
          <p:spPr>
            <a:xfrm>
              <a:off x="0" y="-47625"/>
              <a:ext cx="715006" cy="294028"/>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2226466" y="680514"/>
            <a:ext cx="13835068" cy="1061720"/>
          </a:xfrm>
          <a:prstGeom prst="rect">
            <a:avLst/>
          </a:prstGeom>
        </p:spPr>
        <p:txBody>
          <a:bodyPr lIns="0" tIns="0" rIns="0" bIns="0" rtlCol="0" anchor="t">
            <a:spAutoFit/>
          </a:bodyPr>
          <a:lstStyle/>
          <a:p>
            <a:pPr algn="ctr">
              <a:lnSpc>
                <a:spcPts val="8680"/>
              </a:lnSpc>
            </a:pPr>
            <a:r>
              <a:rPr lang="en-US" sz="6200" b="1">
                <a:solidFill>
                  <a:srgbClr val="000000"/>
                </a:solidFill>
                <a:latin typeface="Beautifully Delicious Sans Bold"/>
                <a:ea typeface="Beautifully Delicious Sans Bold"/>
                <a:cs typeface="Beautifully Delicious Sans Bold"/>
                <a:sym typeface="Beautifully Delicious Sans Bold"/>
              </a:rPr>
              <a:t>Loading Screen Redesign</a:t>
            </a:r>
          </a:p>
        </p:txBody>
      </p:sp>
      <p:sp>
        <p:nvSpPr>
          <p:cNvPr id="13" name="TextBox 13"/>
          <p:cNvSpPr txBox="1"/>
          <p:nvPr/>
        </p:nvSpPr>
        <p:spPr>
          <a:xfrm>
            <a:off x="5972624" y="7777472"/>
            <a:ext cx="2714789" cy="714298"/>
          </a:xfrm>
          <a:prstGeom prst="rect">
            <a:avLst/>
          </a:prstGeom>
          <a:solidFill>
            <a:schemeClr val="tx1"/>
          </a:solidFill>
        </p:spPr>
        <p:txBody>
          <a:bodyPr wrap="square" lIns="0" tIns="0" rIns="0" bIns="0" rtlCol="0" anchor="t">
            <a:spAutoFit/>
          </a:bodyPr>
          <a:lstStyle/>
          <a:p>
            <a:pPr algn="ctr">
              <a:lnSpc>
                <a:spcPts val="3000"/>
              </a:lnSpc>
            </a:pPr>
            <a:r>
              <a:rPr lang="en-US" sz="2000" dirty="0" err="1">
                <a:solidFill>
                  <a:srgbClr val="FFFFFF"/>
                </a:solidFill>
                <a:latin typeface="Beautifully Delicious Sans"/>
                <a:ea typeface="Beautifully Delicious Sans"/>
                <a:cs typeface="Beautifully Delicious Sans"/>
                <a:sym typeface="Beautifully Delicious Sans"/>
              </a:rPr>
              <a:t>Avula</a:t>
            </a:r>
            <a:r>
              <a:rPr lang="en-US" sz="2000" dirty="0">
                <a:solidFill>
                  <a:srgbClr val="FFFFFF"/>
                </a:solidFill>
                <a:latin typeface="Beautifully Delicious Sans"/>
                <a:ea typeface="Beautifully Delicious Sans"/>
                <a:cs typeface="Beautifully Delicious Sans"/>
                <a:sym typeface="Beautifully Delicious Sans"/>
              </a:rPr>
              <a:t> Sneya </a:t>
            </a:r>
            <a:r>
              <a:rPr lang="en-US" sz="2000" dirty="0" err="1">
                <a:solidFill>
                  <a:srgbClr val="FFFFFF"/>
                </a:solidFill>
                <a:latin typeface="Beautifully Delicious Sans"/>
                <a:ea typeface="Beautifully Delicious Sans"/>
                <a:cs typeface="Beautifully Delicious Sans"/>
                <a:sym typeface="Beautifully Delicious Sans"/>
              </a:rPr>
              <a:t>Driti</a:t>
            </a:r>
            <a:endParaRPr lang="en-US" sz="2000" dirty="0">
              <a:solidFill>
                <a:srgbClr val="FFFFFF"/>
              </a:solidFill>
              <a:latin typeface="Beautifully Delicious Sans"/>
              <a:ea typeface="Beautifully Delicious Sans"/>
              <a:cs typeface="Beautifully Delicious Sans"/>
              <a:sym typeface="Beautifully Delicious Sans"/>
            </a:endParaRPr>
          </a:p>
          <a:p>
            <a:pPr algn="ctr">
              <a:lnSpc>
                <a:spcPts val="3000"/>
              </a:lnSpc>
            </a:pPr>
            <a:r>
              <a:rPr lang="en-US" sz="2000" dirty="0">
                <a:solidFill>
                  <a:srgbClr val="FFFFFF"/>
                </a:solidFill>
                <a:latin typeface="Beautifully Delicious Sans"/>
                <a:ea typeface="Beautifully Delicious Sans"/>
                <a:cs typeface="Beautifully Delicious Sans"/>
                <a:sym typeface="Beautifully Delicious Sans"/>
              </a:rPr>
              <a:t>(221701008)</a:t>
            </a:r>
          </a:p>
        </p:txBody>
      </p:sp>
      <p:sp>
        <p:nvSpPr>
          <p:cNvPr id="14" name="TextBox 14"/>
          <p:cNvSpPr txBox="1"/>
          <p:nvPr/>
        </p:nvSpPr>
        <p:spPr>
          <a:xfrm>
            <a:off x="9600588" y="7777472"/>
            <a:ext cx="2744076" cy="714298"/>
          </a:xfrm>
          <a:prstGeom prst="rect">
            <a:avLst/>
          </a:prstGeom>
          <a:solidFill>
            <a:schemeClr val="tx1"/>
          </a:solidFill>
        </p:spPr>
        <p:txBody>
          <a:bodyPr wrap="square" lIns="0" tIns="0" rIns="0" bIns="0" rtlCol="0" anchor="t">
            <a:spAutoFit/>
          </a:bodyPr>
          <a:lstStyle/>
          <a:p>
            <a:pPr algn="ctr">
              <a:lnSpc>
                <a:spcPts val="3000"/>
              </a:lnSpc>
            </a:pPr>
            <a:r>
              <a:rPr lang="en-US" sz="2000" dirty="0" err="1">
                <a:solidFill>
                  <a:srgbClr val="FFFFFF"/>
                </a:solidFill>
                <a:latin typeface="Beautifully Delicious Sans"/>
                <a:ea typeface="Beautifully Delicious Sans"/>
                <a:cs typeface="Beautifully Delicious Sans"/>
                <a:sym typeface="Beautifully Delicious Sans"/>
              </a:rPr>
              <a:t>Ishwarya</a:t>
            </a:r>
            <a:endParaRPr lang="en-US" sz="2000" dirty="0">
              <a:solidFill>
                <a:srgbClr val="FFFFFF"/>
              </a:solidFill>
              <a:latin typeface="Beautifully Delicious Sans"/>
              <a:ea typeface="Beautifully Delicious Sans"/>
              <a:cs typeface="Beautifully Delicious Sans"/>
              <a:sym typeface="Beautifully Delicious Sans"/>
            </a:endParaRPr>
          </a:p>
          <a:p>
            <a:pPr algn="ctr">
              <a:lnSpc>
                <a:spcPts val="3000"/>
              </a:lnSpc>
            </a:pPr>
            <a:r>
              <a:rPr lang="en-US" sz="2000" dirty="0">
                <a:solidFill>
                  <a:srgbClr val="FFFFFF"/>
                </a:solidFill>
                <a:latin typeface="Beautifully Delicious Sans"/>
                <a:ea typeface="Beautifully Delicious Sans"/>
                <a:cs typeface="Beautifully Delicious Sans"/>
                <a:sym typeface="Beautifully Delicious Sans"/>
              </a:rPr>
              <a:t>(221701021)</a:t>
            </a:r>
          </a:p>
        </p:txBody>
      </p:sp>
      <p:sp>
        <p:nvSpPr>
          <p:cNvPr id="15" name="TextBox 15"/>
          <p:cNvSpPr txBox="1"/>
          <p:nvPr/>
        </p:nvSpPr>
        <p:spPr>
          <a:xfrm>
            <a:off x="6336454" y="1845025"/>
            <a:ext cx="6008210" cy="1061720"/>
          </a:xfrm>
          <a:prstGeom prst="rect">
            <a:avLst/>
          </a:prstGeom>
        </p:spPr>
        <p:txBody>
          <a:bodyPr lIns="0" tIns="0" rIns="0" bIns="0" rtlCol="0" anchor="t">
            <a:spAutoFit/>
          </a:bodyPr>
          <a:lstStyle/>
          <a:p>
            <a:pPr algn="ctr">
              <a:lnSpc>
                <a:spcPts val="8680"/>
              </a:lnSpc>
            </a:pPr>
            <a:r>
              <a:rPr lang="en-US" sz="6200" b="1">
                <a:solidFill>
                  <a:srgbClr val="000000"/>
                </a:solidFill>
                <a:latin typeface="Beautifully Delicious Sans Bold"/>
                <a:ea typeface="Beautifully Delicious Sans Bold"/>
                <a:cs typeface="Beautifully Delicious Sans Bold"/>
                <a:sym typeface="Beautifully Delicious Sans Bold"/>
              </a:rPr>
              <a:t>Our Team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35691" y="190500"/>
            <a:ext cx="3540836" cy="10096500"/>
            <a:chOff x="0" y="0"/>
            <a:chExt cx="932566" cy="2709333"/>
          </a:xfrm>
          <a:solidFill>
            <a:srgbClr val="FFCE38"/>
          </a:solidFill>
        </p:grpSpPr>
        <p:sp>
          <p:nvSpPr>
            <p:cNvPr id="3" name="Freeform 3"/>
            <p:cNvSpPr/>
            <p:nvPr/>
          </p:nvSpPr>
          <p:spPr>
            <a:xfrm>
              <a:off x="0" y="0"/>
              <a:ext cx="932566" cy="2709333"/>
            </a:xfrm>
            <a:custGeom>
              <a:avLst/>
              <a:gdLst/>
              <a:ahLst/>
              <a:cxnLst/>
              <a:rect l="l" t="t" r="r" b="b"/>
              <a:pathLst>
                <a:path w="932566" h="2709333">
                  <a:moveTo>
                    <a:pt x="0" y="0"/>
                  </a:moveTo>
                  <a:lnTo>
                    <a:pt x="932566" y="0"/>
                  </a:lnTo>
                  <a:lnTo>
                    <a:pt x="932566" y="2709333"/>
                  </a:lnTo>
                  <a:lnTo>
                    <a:pt x="0" y="2709333"/>
                  </a:lnTo>
                  <a:close/>
                </a:path>
              </a:pathLst>
            </a:custGeom>
            <a:grpFill/>
          </p:spPr>
        </p:sp>
        <p:sp>
          <p:nvSpPr>
            <p:cNvPr id="4" name="TextBox 4"/>
            <p:cNvSpPr txBox="1"/>
            <p:nvPr/>
          </p:nvSpPr>
          <p:spPr>
            <a:xfrm>
              <a:off x="0" y="-47625"/>
              <a:ext cx="932566" cy="2756958"/>
            </a:xfrm>
            <a:prstGeom prst="rect">
              <a:avLst/>
            </a:prstGeom>
            <a:grpFill/>
          </p:spPr>
          <p:txBody>
            <a:bodyPr lIns="50800" tIns="50800" rIns="50800" bIns="50800" rtlCol="0" anchor="ctr"/>
            <a:lstStyle/>
            <a:p>
              <a:pPr algn="ctr">
                <a:lnSpc>
                  <a:spcPts val="2800"/>
                </a:lnSpc>
              </a:pPr>
              <a:endParaRPr/>
            </a:p>
          </p:txBody>
        </p:sp>
      </p:grpSp>
      <p:sp>
        <p:nvSpPr>
          <p:cNvPr id="7" name="TextBox 7"/>
          <p:cNvSpPr txBox="1"/>
          <p:nvPr/>
        </p:nvSpPr>
        <p:spPr>
          <a:xfrm>
            <a:off x="7928505" y="1237909"/>
            <a:ext cx="7625290" cy="1104956"/>
          </a:xfrm>
          <a:prstGeom prst="rect">
            <a:avLst/>
          </a:prstGeom>
        </p:spPr>
        <p:txBody>
          <a:bodyPr lIns="0" tIns="0" rIns="0" bIns="0" rtlCol="0" anchor="t">
            <a:spAutoFit/>
          </a:bodyPr>
          <a:lstStyle/>
          <a:p>
            <a:pPr algn="l">
              <a:lnSpc>
                <a:spcPts val="9080"/>
              </a:lnSpc>
            </a:pPr>
            <a:r>
              <a:rPr lang="en-US" sz="6485" b="1">
                <a:solidFill>
                  <a:srgbClr val="000000"/>
                </a:solidFill>
                <a:latin typeface="Beautifully Delicious Sans Bold"/>
                <a:ea typeface="Beautifully Delicious Sans Bold"/>
                <a:cs typeface="Beautifully Delicious Sans Bold"/>
                <a:sym typeface="Beautifully Delicious Sans Bold"/>
              </a:rPr>
              <a:t>Abstract</a:t>
            </a:r>
          </a:p>
        </p:txBody>
      </p:sp>
      <p:sp>
        <p:nvSpPr>
          <p:cNvPr id="8" name="TextBox 8"/>
          <p:cNvSpPr txBox="1"/>
          <p:nvPr/>
        </p:nvSpPr>
        <p:spPr>
          <a:xfrm>
            <a:off x="7776105" y="2524985"/>
            <a:ext cx="9902295" cy="5863978"/>
          </a:xfrm>
          <a:prstGeom prst="rect">
            <a:avLst/>
          </a:prstGeom>
        </p:spPr>
        <p:txBody>
          <a:bodyPr wrap="square" lIns="0" tIns="0" rIns="0" bIns="0" rtlCol="0" anchor="t">
            <a:spAutoFit/>
          </a:bodyPr>
          <a:lstStyle/>
          <a:p>
            <a:pPr algn="l">
              <a:lnSpc>
                <a:spcPts val="3295"/>
              </a:lnSpc>
            </a:pPr>
            <a:r>
              <a:rPr lang="en-US" sz="2196" b="1" dirty="0">
                <a:solidFill>
                  <a:srgbClr val="737373"/>
                </a:solidFill>
                <a:latin typeface="Beautifully Delicious Sans Bold"/>
                <a:ea typeface="Beautifully Delicious Sans Bold"/>
                <a:cs typeface="Beautifully Delicious Sans Bold"/>
                <a:sym typeface="Beautifully Delicious Sans Bold"/>
              </a:rPr>
              <a:t>	Let’s face it—waiting sucks. Whether you're waiting for a page to load or an app to update, it can feel like time has come to a screeching halt. </a:t>
            </a:r>
          </a:p>
          <a:p>
            <a:pPr algn="just">
              <a:lnSpc>
                <a:spcPts val="3295"/>
              </a:lnSpc>
            </a:pPr>
            <a:r>
              <a:rPr lang="en-US" sz="2196" b="1" dirty="0">
                <a:solidFill>
                  <a:srgbClr val="737373"/>
                </a:solidFill>
                <a:latin typeface="Beautifully Delicious Sans Bold"/>
                <a:ea typeface="Beautifully Delicious Sans Bold"/>
                <a:cs typeface="Beautifully Delicious Sans Bold"/>
                <a:sym typeface="Beautifully Delicious Sans Bold"/>
              </a:rPr>
              <a:t>	This project is here to spice up those awkward moments with loading screen animations. We’ll explore various types of animations that keep users entertained, distracted, and maybe even amused while their data is loading. Through testing, we’ll figure out which animation style is the best at making waiting feel like it’s just part of the experience, instead of something you just have to “deal with.” </a:t>
            </a:r>
          </a:p>
          <a:p>
            <a:pPr algn="l">
              <a:lnSpc>
                <a:spcPts val="3295"/>
              </a:lnSpc>
            </a:pPr>
            <a:r>
              <a:rPr lang="en-US" sz="2196" b="1" dirty="0">
                <a:solidFill>
                  <a:srgbClr val="737373"/>
                </a:solidFill>
                <a:latin typeface="Beautifully Delicious Sans Bold"/>
                <a:ea typeface="Beautifully Delicious Sans Bold"/>
                <a:cs typeface="Beautifully Delicious Sans Bold"/>
                <a:sym typeface="Beautifully Delicious Sans Bold"/>
              </a:rPr>
              <a:t>	So, buckle up for a smooth, fun journey through the world of loading screens, with minimal frustration and maximum entertainment.</a:t>
            </a:r>
          </a:p>
        </p:txBody>
      </p:sp>
      <p:sp>
        <p:nvSpPr>
          <p:cNvPr id="9" name="TextBox 9"/>
          <p:cNvSpPr txBox="1"/>
          <p:nvPr/>
        </p:nvSpPr>
        <p:spPr>
          <a:xfrm>
            <a:off x="1817231" y="2366304"/>
            <a:ext cx="4377756" cy="611568"/>
          </a:xfrm>
          <a:prstGeom prst="rect">
            <a:avLst/>
          </a:prstGeom>
        </p:spPr>
        <p:txBody>
          <a:bodyPr lIns="0" tIns="0" rIns="0" bIns="0" rtlCol="0" anchor="t">
            <a:spAutoFit/>
          </a:bodyPr>
          <a:lstStyle/>
          <a:p>
            <a:pPr algn="ctr">
              <a:lnSpc>
                <a:spcPts val="4630"/>
              </a:lnSpc>
            </a:pPr>
            <a:r>
              <a:rPr lang="en-US" sz="4452" b="1" spc="814">
                <a:solidFill>
                  <a:srgbClr val="FFFFFF"/>
                </a:solidFill>
                <a:latin typeface="Glacial Indifference Bold"/>
                <a:ea typeface="Glacial Indifference Bold"/>
                <a:cs typeface="Glacial Indifference Bold"/>
                <a:sym typeface="Glacial Indifference Bold"/>
              </a:rPr>
              <a:t>LOADING</a:t>
            </a:r>
          </a:p>
        </p:txBody>
      </p:sp>
      <p:pic>
        <p:nvPicPr>
          <p:cNvPr id="11" name="Picture 10">
            <a:extLst>
              <a:ext uri="{FF2B5EF4-FFF2-40B4-BE49-F238E27FC236}">
                <a16:creationId xmlns:a16="http://schemas.microsoft.com/office/drawing/2014/main" id="{D0D0357F-DAF0-4EC9-2D68-89D93151E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6" y="3349073"/>
            <a:ext cx="6629400" cy="49720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97485" y="1194829"/>
            <a:ext cx="6239717" cy="1061720"/>
          </a:xfrm>
          <a:prstGeom prst="rect">
            <a:avLst/>
          </a:prstGeom>
        </p:spPr>
        <p:txBody>
          <a:bodyPr lIns="0" tIns="0" rIns="0" bIns="0" rtlCol="0" anchor="t">
            <a:spAutoFit/>
          </a:bodyPr>
          <a:lstStyle/>
          <a:p>
            <a:pPr algn="l">
              <a:lnSpc>
                <a:spcPts val="8680"/>
              </a:lnSpc>
            </a:pPr>
            <a:r>
              <a:rPr lang="en-US" sz="6200" b="1">
                <a:solidFill>
                  <a:srgbClr val="000000"/>
                </a:solidFill>
                <a:latin typeface="Beautifully Delicious Sans Bold"/>
                <a:ea typeface="Beautifully Delicious Sans Bold"/>
                <a:cs typeface="Beautifully Delicious Sans Bold"/>
                <a:sym typeface="Beautifully Delicious Sans Bold"/>
              </a:rPr>
              <a:t>Introduction</a:t>
            </a:r>
          </a:p>
        </p:txBody>
      </p:sp>
      <p:sp>
        <p:nvSpPr>
          <p:cNvPr id="3" name="TextBox 3"/>
          <p:cNvSpPr txBox="1"/>
          <p:nvPr/>
        </p:nvSpPr>
        <p:spPr>
          <a:xfrm>
            <a:off x="10775883" y="1251979"/>
            <a:ext cx="6483417" cy="8147872"/>
          </a:xfrm>
          <a:prstGeom prst="rect">
            <a:avLst/>
          </a:prstGeom>
        </p:spPr>
        <p:txBody>
          <a:bodyPr lIns="0" tIns="0" rIns="0" bIns="0" rtlCol="0" anchor="t">
            <a:spAutoFit/>
          </a:bodyPr>
          <a:lstStyle/>
          <a:p>
            <a:pPr algn="just">
              <a:lnSpc>
                <a:spcPts val="3150"/>
              </a:lnSpc>
            </a:pPr>
            <a:r>
              <a:rPr lang="en-US" sz="2100" b="1" dirty="0">
                <a:solidFill>
                  <a:srgbClr val="737373"/>
                </a:solidFill>
                <a:latin typeface="Beautifully Delicious Sans Bold"/>
                <a:ea typeface="Beautifully Delicious Sans Bold"/>
                <a:cs typeface="Beautifully Delicious Sans Bold"/>
                <a:sym typeface="Beautifully Delicious Sans Bold"/>
              </a:rPr>
              <a:t>Loading screens – the necessary evil of the digital world. Whether you’re waiting for a website to load or an app to start, the familiar spinning circle or progress bar is there to remind you that patience is a virtue. But what if we told you that waiting doesn’t have to be a soul-crushing experience? </a:t>
            </a:r>
          </a:p>
          <a:p>
            <a:pPr algn="just">
              <a:lnSpc>
                <a:spcPts val="3150"/>
              </a:lnSpc>
            </a:pPr>
            <a:endParaRPr lang="en-US" sz="2100" b="1" dirty="0">
              <a:solidFill>
                <a:srgbClr val="737373"/>
              </a:solidFill>
              <a:latin typeface="Beautifully Delicious Sans Bold"/>
              <a:ea typeface="Beautifully Delicious Sans Bold"/>
              <a:cs typeface="Beautifully Delicious Sans Bold"/>
              <a:sym typeface="Beautifully Delicious Sans Bold"/>
            </a:endParaRPr>
          </a:p>
          <a:p>
            <a:pPr algn="just">
              <a:lnSpc>
                <a:spcPts val="3150"/>
              </a:lnSpc>
            </a:pPr>
            <a:r>
              <a:rPr lang="en-US" sz="2100" b="1" dirty="0">
                <a:solidFill>
                  <a:srgbClr val="737373"/>
                </a:solidFill>
                <a:latin typeface="Beautifully Delicious Sans Bold"/>
                <a:ea typeface="Beautifully Delicious Sans Bold"/>
                <a:cs typeface="Beautifully Delicious Sans Bold"/>
                <a:sym typeface="Beautifully Delicious Sans Bold"/>
              </a:rPr>
              <a:t>In this project, we’ll explore the magic of loading screen animations: the delightful little distractions that keep you from staring at a blank screen, contemplating the meaning of life. Our goal is to design loading screens that not only make you forget you’re waiting but also make you enjoy the experience. Because hey, if you have to wait, it might as well be fun, right?</a:t>
            </a:r>
          </a:p>
        </p:txBody>
      </p:sp>
      <p:grpSp>
        <p:nvGrpSpPr>
          <p:cNvPr id="4" name="Group 4"/>
          <p:cNvGrpSpPr/>
          <p:nvPr/>
        </p:nvGrpSpPr>
        <p:grpSpPr>
          <a:xfrm>
            <a:off x="890663" y="7990651"/>
            <a:ext cx="9267721" cy="1650693"/>
            <a:chOff x="0" y="0"/>
            <a:chExt cx="2440881" cy="434750"/>
          </a:xfrm>
        </p:grpSpPr>
        <p:sp>
          <p:nvSpPr>
            <p:cNvPr id="5" name="Freeform 5"/>
            <p:cNvSpPr/>
            <p:nvPr/>
          </p:nvSpPr>
          <p:spPr>
            <a:xfrm>
              <a:off x="0" y="0"/>
              <a:ext cx="2440881" cy="434750"/>
            </a:xfrm>
            <a:custGeom>
              <a:avLst/>
              <a:gdLst/>
              <a:ahLst/>
              <a:cxnLst/>
              <a:rect l="l" t="t" r="r" b="b"/>
              <a:pathLst>
                <a:path w="2440881" h="434750">
                  <a:moveTo>
                    <a:pt x="0" y="0"/>
                  </a:moveTo>
                  <a:lnTo>
                    <a:pt x="2440881" y="0"/>
                  </a:lnTo>
                  <a:lnTo>
                    <a:pt x="2440881" y="434750"/>
                  </a:lnTo>
                  <a:lnTo>
                    <a:pt x="0" y="434750"/>
                  </a:lnTo>
                  <a:close/>
                </a:path>
              </a:pathLst>
            </a:custGeom>
            <a:solidFill>
              <a:srgbClr val="FFCE38"/>
            </a:solidFill>
          </p:spPr>
        </p:sp>
        <p:sp>
          <p:nvSpPr>
            <p:cNvPr id="6" name="TextBox 6"/>
            <p:cNvSpPr txBox="1"/>
            <p:nvPr/>
          </p:nvSpPr>
          <p:spPr>
            <a:xfrm>
              <a:off x="0" y="-47625"/>
              <a:ext cx="2440881" cy="482375"/>
            </a:xfrm>
            <a:prstGeom prst="rect">
              <a:avLst/>
            </a:prstGeom>
          </p:spPr>
          <p:txBody>
            <a:bodyPr lIns="50800" tIns="50800" rIns="50800" bIns="50800" rtlCol="0" anchor="ctr"/>
            <a:lstStyle/>
            <a:p>
              <a:pPr algn="ctr">
                <a:lnSpc>
                  <a:spcPts val="2800"/>
                </a:lnSpc>
              </a:pPr>
              <a:endParaRPr/>
            </a:p>
          </p:txBody>
        </p:sp>
      </p:grpSp>
      <p:grpSp>
        <p:nvGrpSpPr>
          <p:cNvPr id="7" name="Group 7"/>
          <p:cNvGrpSpPr/>
          <p:nvPr/>
        </p:nvGrpSpPr>
        <p:grpSpPr>
          <a:xfrm>
            <a:off x="890663" y="2781957"/>
            <a:ext cx="9267721" cy="1650693"/>
            <a:chOff x="0" y="0"/>
            <a:chExt cx="2440881" cy="434750"/>
          </a:xfrm>
          <a:solidFill>
            <a:srgbClr val="FFCE38"/>
          </a:solidFill>
        </p:grpSpPr>
        <p:sp>
          <p:nvSpPr>
            <p:cNvPr id="8" name="Freeform 8"/>
            <p:cNvSpPr/>
            <p:nvPr/>
          </p:nvSpPr>
          <p:spPr>
            <a:xfrm>
              <a:off x="0" y="0"/>
              <a:ext cx="2440881" cy="434750"/>
            </a:xfrm>
            <a:custGeom>
              <a:avLst/>
              <a:gdLst/>
              <a:ahLst/>
              <a:cxnLst/>
              <a:rect l="l" t="t" r="r" b="b"/>
              <a:pathLst>
                <a:path w="2440881" h="434750">
                  <a:moveTo>
                    <a:pt x="0" y="0"/>
                  </a:moveTo>
                  <a:lnTo>
                    <a:pt x="2440881" y="0"/>
                  </a:lnTo>
                  <a:lnTo>
                    <a:pt x="2440881" y="434750"/>
                  </a:lnTo>
                  <a:lnTo>
                    <a:pt x="0" y="434750"/>
                  </a:lnTo>
                  <a:close/>
                </a:path>
              </a:pathLst>
            </a:custGeom>
            <a:grpFill/>
          </p:spPr>
        </p:sp>
        <p:sp>
          <p:nvSpPr>
            <p:cNvPr id="9" name="TextBox 9"/>
            <p:cNvSpPr txBox="1"/>
            <p:nvPr/>
          </p:nvSpPr>
          <p:spPr>
            <a:xfrm>
              <a:off x="0" y="-47625"/>
              <a:ext cx="2440881" cy="482375"/>
            </a:xfrm>
            <a:prstGeom prst="rect">
              <a:avLst/>
            </a:prstGeom>
            <a:grpFill/>
          </p:spPr>
          <p:txBody>
            <a:bodyPr lIns="50800" tIns="50800" rIns="50800" bIns="50800" rtlCol="0" anchor="ctr"/>
            <a:lstStyle/>
            <a:p>
              <a:pPr algn="ctr">
                <a:lnSpc>
                  <a:spcPts val="2800"/>
                </a:lnSpc>
              </a:pPr>
              <a:endParaRPr/>
            </a:p>
          </p:txBody>
        </p:sp>
      </p:grpSp>
      <p:grpSp>
        <p:nvGrpSpPr>
          <p:cNvPr id="10" name="Group 10"/>
          <p:cNvGrpSpPr/>
          <p:nvPr/>
        </p:nvGrpSpPr>
        <p:grpSpPr>
          <a:xfrm>
            <a:off x="2222888" y="3275785"/>
            <a:ext cx="6837379" cy="5316022"/>
            <a:chOff x="0" y="0"/>
            <a:chExt cx="591906" cy="460203"/>
          </a:xfrm>
        </p:grpSpPr>
        <p:sp>
          <p:nvSpPr>
            <p:cNvPr id="11" name="Freeform 11"/>
            <p:cNvSpPr/>
            <p:nvPr/>
          </p:nvSpPr>
          <p:spPr>
            <a:xfrm>
              <a:off x="0" y="0"/>
              <a:ext cx="591906" cy="460203"/>
            </a:xfrm>
            <a:custGeom>
              <a:avLst/>
              <a:gdLst/>
              <a:ahLst/>
              <a:cxnLst/>
              <a:rect l="l" t="t" r="r" b="b"/>
              <a:pathLst>
                <a:path w="591906" h="460203">
                  <a:moveTo>
                    <a:pt x="0" y="0"/>
                  </a:moveTo>
                  <a:lnTo>
                    <a:pt x="591906" y="0"/>
                  </a:lnTo>
                  <a:lnTo>
                    <a:pt x="591906" y="460203"/>
                  </a:lnTo>
                  <a:lnTo>
                    <a:pt x="0" y="460203"/>
                  </a:lnTo>
                  <a:close/>
                </a:path>
              </a:pathLst>
            </a:custGeom>
            <a:blipFill>
              <a:blip r:embed="rId2"/>
              <a:stretch>
                <a:fillRect l="-568" r="-568"/>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64E3103-7786-60C7-8F58-306F4208382A}"/>
              </a:ext>
            </a:extLst>
          </p:cNvPr>
          <p:cNvGrpSpPr/>
          <p:nvPr/>
        </p:nvGrpSpPr>
        <p:grpSpPr>
          <a:xfrm>
            <a:off x="-199542" y="540385"/>
            <a:ext cx="18687084" cy="1790700"/>
            <a:chOff x="0" y="0"/>
            <a:chExt cx="1004341" cy="2709333"/>
          </a:xfrm>
        </p:grpSpPr>
        <p:sp>
          <p:nvSpPr>
            <p:cNvPr id="3" name="Freeform 3">
              <a:extLst>
                <a:ext uri="{FF2B5EF4-FFF2-40B4-BE49-F238E27FC236}">
                  <a16:creationId xmlns:a16="http://schemas.microsoft.com/office/drawing/2014/main" id="{41113DFD-EFB6-C33C-33DB-99A6E6D75DF4}"/>
                </a:ext>
              </a:extLst>
            </p:cNvPr>
            <p:cNvSpPr/>
            <p:nvPr/>
          </p:nvSpPr>
          <p:spPr>
            <a:xfrm>
              <a:off x="0" y="0"/>
              <a:ext cx="1004341" cy="2709333"/>
            </a:xfrm>
            <a:custGeom>
              <a:avLst/>
              <a:gdLst/>
              <a:ahLst/>
              <a:cxnLst/>
              <a:rect l="l" t="t" r="r" b="b"/>
              <a:pathLst>
                <a:path w="1004341" h="2709333">
                  <a:moveTo>
                    <a:pt x="0" y="0"/>
                  </a:moveTo>
                  <a:lnTo>
                    <a:pt x="1004341" y="0"/>
                  </a:lnTo>
                  <a:lnTo>
                    <a:pt x="1004341" y="2709333"/>
                  </a:lnTo>
                  <a:lnTo>
                    <a:pt x="0" y="2709333"/>
                  </a:lnTo>
                  <a:close/>
                </a:path>
              </a:pathLst>
            </a:custGeom>
            <a:solidFill>
              <a:srgbClr val="FFCE38"/>
            </a:solidFill>
          </p:spPr>
        </p:sp>
        <p:sp>
          <p:nvSpPr>
            <p:cNvPr id="6" name="TextBox 4">
              <a:extLst>
                <a:ext uri="{FF2B5EF4-FFF2-40B4-BE49-F238E27FC236}">
                  <a16:creationId xmlns:a16="http://schemas.microsoft.com/office/drawing/2014/main" id="{408FF26C-00D2-1B57-544B-97FFD4C85F43}"/>
                </a:ext>
              </a:extLst>
            </p:cNvPr>
            <p:cNvSpPr txBox="1"/>
            <p:nvPr/>
          </p:nvSpPr>
          <p:spPr>
            <a:xfrm>
              <a:off x="0" y="-47625"/>
              <a:ext cx="1004341" cy="2756958"/>
            </a:xfrm>
            <a:prstGeom prst="rect">
              <a:avLst/>
            </a:prstGeom>
          </p:spPr>
          <p:txBody>
            <a:bodyPr lIns="50800" tIns="50800" rIns="50800" bIns="50800" rtlCol="0" anchor="ctr"/>
            <a:lstStyle/>
            <a:p>
              <a:pPr algn="ctr">
                <a:lnSpc>
                  <a:spcPts val="2800"/>
                </a:lnSpc>
              </a:pPr>
              <a:endParaRPr/>
            </a:p>
          </p:txBody>
        </p:sp>
      </p:grpSp>
      <p:sp>
        <p:nvSpPr>
          <p:cNvPr id="4" name="TextBox 4"/>
          <p:cNvSpPr txBox="1"/>
          <p:nvPr/>
        </p:nvSpPr>
        <p:spPr>
          <a:xfrm>
            <a:off x="2649386" y="904875"/>
            <a:ext cx="5212470" cy="1061720"/>
          </a:xfrm>
          <a:prstGeom prst="rect">
            <a:avLst/>
          </a:prstGeom>
        </p:spPr>
        <p:txBody>
          <a:bodyPr lIns="0" tIns="0" rIns="0" bIns="0" rtlCol="0" anchor="t">
            <a:spAutoFit/>
          </a:bodyPr>
          <a:lstStyle/>
          <a:p>
            <a:pPr algn="l">
              <a:lnSpc>
                <a:spcPts val="8680"/>
              </a:lnSpc>
            </a:pPr>
            <a:r>
              <a:rPr lang="en-US" sz="6200" b="1">
                <a:solidFill>
                  <a:srgbClr val="000000"/>
                </a:solidFill>
                <a:latin typeface="Beautifully Delicious Sans Bold"/>
                <a:ea typeface="Beautifully Delicious Sans Bold"/>
                <a:cs typeface="Beautifully Delicious Sans Bold"/>
                <a:sym typeface="Beautifully Delicious Sans Bold"/>
              </a:rPr>
              <a:t>Objectives</a:t>
            </a:r>
          </a:p>
        </p:txBody>
      </p:sp>
      <p:sp>
        <p:nvSpPr>
          <p:cNvPr id="5" name="TextBox 5"/>
          <p:cNvSpPr txBox="1"/>
          <p:nvPr/>
        </p:nvSpPr>
        <p:spPr>
          <a:xfrm>
            <a:off x="2073994" y="2458388"/>
            <a:ext cx="15185306" cy="4093428"/>
          </a:xfrm>
          <a:prstGeom prst="rect">
            <a:avLst/>
          </a:prstGeom>
        </p:spPr>
        <p:txBody>
          <a:bodyPr lIns="0" tIns="0" rIns="0" bIns="0" rtlCol="0" anchor="t">
            <a:spAutoFit/>
          </a:bodyPr>
          <a:lstStyle/>
          <a:p>
            <a:pPr marL="488487" lvl="1" indent="-244244" algn="l">
              <a:lnSpc>
                <a:spcPct val="150000"/>
              </a:lnSpc>
              <a:buAutoNum type="arabicPeriod"/>
            </a:pPr>
            <a:r>
              <a:rPr lang="en-US" sz="2262" b="1" dirty="0">
                <a:solidFill>
                  <a:srgbClr val="737373"/>
                </a:solidFill>
                <a:latin typeface="Beautifully Delicious Sans Bold"/>
                <a:ea typeface="Beautifully Delicious Sans Bold"/>
                <a:cs typeface="Beautifully Delicious Sans Bold"/>
                <a:sym typeface="Beautifully Delicious Sans Bold"/>
              </a:rPr>
              <a:t>To improve the user experience by making loading screens more engaging.</a:t>
            </a:r>
          </a:p>
          <a:p>
            <a:pPr marL="488487" lvl="1" indent="-244244" algn="l">
              <a:lnSpc>
                <a:spcPct val="150000"/>
              </a:lnSpc>
              <a:buAutoNum type="arabicPeriod"/>
            </a:pPr>
            <a:r>
              <a:rPr lang="en-US" sz="2262" b="1" dirty="0">
                <a:solidFill>
                  <a:srgbClr val="737373"/>
                </a:solidFill>
                <a:latin typeface="Beautifully Delicious Sans Bold"/>
                <a:ea typeface="Beautifully Delicious Sans Bold"/>
                <a:cs typeface="Beautifully Delicious Sans Bold"/>
                <a:sym typeface="Beautifully Delicious Sans Bold"/>
              </a:rPr>
              <a:t>To reduce perceived waiting times with the use of animations and interactive elements.</a:t>
            </a:r>
          </a:p>
          <a:p>
            <a:pPr marL="488487" lvl="1" indent="-244244" algn="l">
              <a:lnSpc>
                <a:spcPct val="150000"/>
              </a:lnSpc>
              <a:buAutoNum type="arabicPeriod"/>
            </a:pPr>
            <a:r>
              <a:rPr lang="en-US" sz="2262" b="1" dirty="0">
                <a:solidFill>
                  <a:srgbClr val="737373"/>
                </a:solidFill>
                <a:latin typeface="Beautifully Delicious Sans Bold"/>
                <a:ea typeface="Beautifully Delicious Sans Bold"/>
                <a:cs typeface="Beautifully Delicious Sans Bold"/>
                <a:sym typeface="Beautifully Delicious Sans Bold"/>
              </a:rPr>
              <a:t>To create customizable and context-aware loading screen designs.</a:t>
            </a:r>
          </a:p>
          <a:p>
            <a:pPr marL="488487" lvl="1" indent="-244244" algn="l">
              <a:lnSpc>
                <a:spcPct val="150000"/>
              </a:lnSpc>
              <a:buAutoNum type="arabicPeriod"/>
            </a:pPr>
            <a:r>
              <a:rPr lang="en-US" sz="2262" b="1" dirty="0">
                <a:solidFill>
                  <a:srgbClr val="737373"/>
                </a:solidFill>
                <a:latin typeface="Beautifully Delicious Sans Bold"/>
                <a:ea typeface="Beautifully Delicious Sans Bold"/>
                <a:cs typeface="Beautifully Delicious Sans Bold"/>
                <a:sym typeface="Beautifully Delicious Sans Bold"/>
              </a:rPr>
              <a:t>To explore and implement modern animation tools and technologies.</a:t>
            </a:r>
          </a:p>
          <a:p>
            <a:pPr marL="488487" lvl="1" indent="-244244" algn="l">
              <a:lnSpc>
                <a:spcPct val="150000"/>
              </a:lnSpc>
              <a:buAutoNum type="arabicPeriod"/>
            </a:pPr>
            <a:r>
              <a:rPr lang="en-US" sz="2262" b="1" dirty="0">
                <a:solidFill>
                  <a:srgbClr val="737373"/>
                </a:solidFill>
                <a:latin typeface="Beautifully Delicious Sans Bold"/>
                <a:ea typeface="Beautifully Delicious Sans Bold"/>
                <a:cs typeface="Beautifully Delicious Sans Bold"/>
                <a:sym typeface="Beautifully Delicious Sans Bold"/>
              </a:rPr>
              <a:t>To evaluate the impact of animated loading screens on user satisfaction and retention.</a:t>
            </a:r>
          </a:p>
          <a:p>
            <a:pPr algn="l">
              <a:lnSpc>
                <a:spcPct val="150000"/>
              </a:lnSpc>
            </a:pPr>
            <a:endParaRPr lang="en-US" sz="2262" b="1" dirty="0">
              <a:solidFill>
                <a:srgbClr val="737373"/>
              </a:solidFill>
              <a:latin typeface="Beautifully Delicious Sans Bold"/>
              <a:ea typeface="Beautifully Delicious Sans Bold"/>
              <a:cs typeface="Beautifully Delicious Sans Bold"/>
              <a:sym typeface="Beautifully Delicious Sans Bold"/>
            </a:endParaRPr>
          </a:p>
        </p:txBody>
      </p:sp>
      <p:pic>
        <p:nvPicPr>
          <p:cNvPr id="7" name="Picture 6">
            <a:extLst>
              <a:ext uri="{FF2B5EF4-FFF2-40B4-BE49-F238E27FC236}">
                <a16:creationId xmlns:a16="http://schemas.microsoft.com/office/drawing/2014/main" id="{B729E025-2AA7-55DB-9EF2-3BED99C57234}"/>
              </a:ext>
            </a:extLst>
          </p:cNvPr>
          <p:cNvPicPr>
            <a:picLocks noChangeAspect="1"/>
          </p:cNvPicPr>
          <p:nvPr/>
        </p:nvPicPr>
        <p:blipFill>
          <a:blip r:embed="rId2">
            <a:extLst>
              <a:ext uri="{28A0092B-C50C-407E-A947-70E740481C1C}">
                <a14:useLocalDpi xmlns:a14="http://schemas.microsoft.com/office/drawing/2010/main" val="0"/>
              </a:ext>
            </a:extLst>
          </a:blip>
          <a:srcRect t="32227" b="16777"/>
          <a:stretch/>
        </p:blipFill>
        <p:spPr>
          <a:xfrm>
            <a:off x="4724400" y="6515099"/>
            <a:ext cx="8839200" cy="32004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9542" y="114300"/>
            <a:ext cx="18687084" cy="1790700"/>
            <a:chOff x="0" y="0"/>
            <a:chExt cx="1004341" cy="2709333"/>
          </a:xfrm>
        </p:grpSpPr>
        <p:sp>
          <p:nvSpPr>
            <p:cNvPr id="3" name="Freeform 3"/>
            <p:cNvSpPr/>
            <p:nvPr/>
          </p:nvSpPr>
          <p:spPr>
            <a:xfrm>
              <a:off x="0" y="0"/>
              <a:ext cx="1004341" cy="2709333"/>
            </a:xfrm>
            <a:custGeom>
              <a:avLst/>
              <a:gdLst/>
              <a:ahLst/>
              <a:cxnLst/>
              <a:rect l="l" t="t" r="r" b="b"/>
              <a:pathLst>
                <a:path w="1004341" h="2709333">
                  <a:moveTo>
                    <a:pt x="0" y="0"/>
                  </a:moveTo>
                  <a:lnTo>
                    <a:pt x="1004341" y="0"/>
                  </a:lnTo>
                  <a:lnTo>
                    <a:pt x="1004341" y="2709333"/>
                  </a:lnTo>
                  <a:lnTo>
                    <a:pt x="0" y="2709333"/>
                  </a:lnTo>
                  <a:close/>
                </a:path>
              </a:pathLst>
            </a:custGeom>
            <a:solidFill>
              <a:srgbClr val="FFCE38"/>
            </a:solidFill>
          </p:spPr>
        </p:sp>
        <p:sp>
          <p:nvSpPr>
            <p:cNvPr id="4" name="TextBox 4"/>
            <p:cNvSpPr txBox="1"/>
            <p:nvPr/>
          </p:nvSpPr>
          <p:spPr>
            <a:xfrm>
              <a:off x="0" y="-47625"/>
              <a:ext cx="1004341" cy="2756958"/>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3713566" y="345440"/>
            <a:ext cx="10860868" cy="1061720"/>
          </a:xfrm>
          <a:prstGeom prst="rect">
            <a:avLst/>
          </a:prstGeom>
        </p:spPr>
        <p:txBody>
          <a:bodyPr lIns="0" tIns="0" rIns="0" bIns="0" rtlCol="0" anchor="t">
            <a:spAutoFit/>
          </a:bodyPr>
          <a:lstStyle/>
          <a:p>
            <a:pPr algn="l">
              <a:lnSpc>
                <a:spcPts val="8680"/>
              </a:lnSpc>
            </a:pPr>
            <a:r>
              <a:rPr lang="en-US" sz="6200" b="1" dirty="0">
                <a:solidFill>
                  <a:srgbClr val="000000"/>
                </a:solidFill>
                <a:latin typeface="Beautifully Delicious Sans Bold"/>
                <a:ea typeface="Beautifully Delicious Sans Bold"/>
                <a:cs typeface="Beautifully Delicious Sans Bold"/>
                <a:sym typeface="Beautifully Delicious Sans Bold"/>
              </a:rPr>
              <a:t>Literature Survey</a:t>
            </a:r>
          </a:p>
        </p:txBody>
      </p:sp>
      <p:graphicFrame>
        <p:nvGraphicFramePr>
          <p:cNvPr id="5" name="Table 4">
            <a:extLst>
              <a:ext uri="{FF2B5EF4-FFF2-40B4-BE49-F238E27FC236}">
                <a16:creationId xmlns:a16="http://schemas.microsoft.com/office/drawing/2014/main" id="{6B60E051-D249-A4E0-58B7-5A0E31224A47}"/>
              </a:ext>
            </a:extLst>
          </p:cNvPr>
          <p:cNvGraphicFramePr>
            <a:graphicFrameLocks noGrp="1"/>
          </p:cNvGraphicFramePr>
          <p:nvPr>
            <p:extLst>
              <p:ext uri="{D42A27DB-BD31-4B8C-83A1-F6EECF244321}">
                <p14:modId xmlns:p14="http://schemas.microsoft.com/office/powerpoint/2010/main" val="3462494601"/>
              </p:ext>
            </p:extLst>
          </p:nvPr>
        </p:nvGraphicFramePr>
        <p:xfrm>
          <a:off x="1905000" y="2247900"/>
          <a:ext cx="14478000" cy="7162800"/>
        </p:xfrm>
        <a:graphic>
          <a:graphicData uri="http://schemas.openxmlformats.org/drawingml/2006/table">
            <a:tbl>
              <a:tblPr/>
              <a:tblGrid>
                <a:gridCol w="2895600">
                  <a:extLst>
                    <a:ext uri="{9D8B030D-6E8A-4147-A177-3AD203B41FA5}">
                      <a16:colId xmlns:a16="http://schemas.microsoft.com/office/drawing/2014/main" val="867961429"/>
                    </a:ext>
                  </a:extLst>
                </a:gridCol>
                <a:gridCol w="2895600">
                  <a:extLst>
                    <a:ext uri="{9D8B030D-6E8A-4147-A177-3AD203B41FA5}">
                      <a16:colId xmlns:a16="http://schemas.microsoft.com/office/drawing/2014/main" val="2928411090"/>
                    </a:ext>
                  </a:extLst>
                </a:gridCol>
                <a:gridCol w="2895600">
                  <a:extLst>
                    <a:ext uri="{9D8B030D-6E8A-4147-A177-3AD203B41FA5}">
                      <a16:colId xmlns:a16="http://schemas.microsoft.com/office/drawing/2014/main" val="712404656"/>
                    </a:ext>
                  </a:extLst>
                </a:gridCol>
                <a:gridCol w="2895600">
                  <a:extLst>
                    <a:ext uri="{9D8B030D-6E8A-4147-A177-3AD203B41FA5}">
                      <a16:colId xmlns:a16="http://schemas.microsoft.com/office/drawing/2014/main" val="2833976620"/>
                    </a:ext>
                  </a:extLst>
                </a:gridCol>
                <a:gridCol w="2895600">
                  <a:extLst>
                    <a:ext uri="{9D8B030D-6E8A-4147-A177-3AD203B41FA5}">
                      <a16:colId xmlns:a16="http://schemas.microsoft.com/office/drawing/2014/main" val="855112000"/>
                    </a:ext>
                  </a:extLst>
                </a:gridCol>
              </a:tblGrid>
              <a:tr h="1162659">
                <a:tc>
                  <a:txBody>
                    <a:bodyPr/>
                    <a:lstStyle/>
                    <a:p>
                      <a:r>
                        <a:rPr lang="en-IN" sz="1800" b="1" kern="1200" dirty="0">
                          <a:solidFill>
                            <a:schemeClr val="tx1"/>
                          </a:solidFill>
                          <a:latin typeface="Beautifully Delicious Sans Bold"/>
                        </a:rPr>
                        <a:t>Paper</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1" kern="1200" dirty="0">
                          <a:solidFill>
                            <a:schemeClr val="tx1"/>
                          </a:solidFill>
                          <a:latin typeface="Beautifully Delicious Sans Bold"/>
                        </a:rPr>
                        <a:t>Methods Used</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1" kern="1200" dirty="0">
                          <a:solidFill>
                            <a:schemeClr val="tx1"/>
                          </a:solidFill>
                          <a:latin typeface="Beautifully Delicious Sans Bold"/>
                        </a:rPr>
                        <a:t>Advantages</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1" kern="1200" dirty="0">
                          <a:solidFill>
                            <a:schemeClr val="tx1"/>
                          </a:solidFill>
                          <a:latin typeface="Beautifully Delicious Sans Bold"/>
                        </a:rPr>
                        <a:t>Disadvantages</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dirty="0">
                          <a:solidFill>
                            <a:schemeClr val="tx1"/>
                          </a:solidFill>
                          <a:latin typeface="Beautifully Delicious Sans Bold"/>
                        </a:rPr>
                        <a:t>How Our Company Can Overcome These</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4097688"/>
                  </a:ext>
                </a:extLst>
              </a:tr>
              <a:tr h="2097220">
                <a:tc>
                  <a:txBody>
                    <a:bodyPr/>
                    <a:lstStyle/>
                    <a:p>
                      <a:r>
                        <a:rPr lang="en-US" sz="1800" b="1" kern="1200" dirty="0">
                          <a:solidFill>
                            <a:srgbClr val="737373"/>
                          </a:solidFill>
                          <a:latin typeface="Beautifully Delicious Sans Bold"/>
                        </a:rPr>
                        <a:t>"The Effects of Mobile Applications’ Passive and Interactive Loading Screen Types" (2024)</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1" kern="1200" dirty="0">
                          <a:solidFill>
                            <a:srgbClr val="737373"/>
                          </a:solidFill>
                          <a:latin typeface="Beautifully Delicious Sans Bold"/>
                        </a:rPr>
                        <a:t>Comparing passive vs. interactive screens</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dirty="0">
                          <a:solidFill>
                            <a:srgbClr val="737373"/>
                          </a:solidFill>
                          <a:latin typeface="Beautifully Delicious Sans Bold"/>
                        </a:rPr>
                        <a:t>Interactive screens improve satisfaction and reduce wait time.</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dirty="0">
                          <a:solidFill>
                            <a:srgbClr val="737373"/>
                          </a:solidFill>
                          <a:latin typeface="Beautifully Delicious Sans Bold"/>
                        </a:rPr>
                        <a:t>Passive screens lead to poor user experience.</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1" kern="1200">
                          <a:solidFill>
                            <a:srgbClr val="737373"/>
                          </a:solidFill>
                          <a:latin typeface="Beautifully Delicious Sans Bold"/>
                        </a:rPr>
                        <a:t>Our company can create interactive loading screens with animations to improve experience.</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0544975"/>
                  </a:ext>
                </a:extLst>
              </a:tr>
              <a:tr h="1805701">
                <a:tc>
                  <a:txBody>
                    <a:bodyPr/>
                    <a:lstStyle/>
                    <a:p>
                      <a:r>
                        <a:rPr lang="en-US" sz="1800" b="1" kern="1200">
                          <a:solidFill>
                            <a:srgbClr val="737373"/>
                          </a:solidFill>
                          <a:latin typeface="Beautifully Delicious Sans Bold"/>
                        </a:rPr>
                        <a:t>"Enhancing User Engagement: The Role of Gamification in Mobile Apps" (2021)</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dirty="0">
                          <a:solidFill>
                            <a:srgbClr val="737373"/>
                          </a:solidFill>
                          <a:latin typeface="Beautifully Delicious Sans Bold"/>
                        </a:rPr>
                        <a:t>Review of gamification in apps</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dirty="0">
                          <a:solidFill>
                            <a:srgbClr val="737373"/>
                          </a:solidFill>
                          <a:latin typeface="Beautifully Delicious Sans Bold"/>
                        </a:rPr>
                        <a:t>Gamification boosts engagement and app ratings.</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dirty="0">
                          <a:solidFill>
                            <a:srgbClr val="737373"/>
                          </a:solidFill>
                          <a:latin typeface="Beautifully Delicious Sans Bold"/>
                        </a:rPr>
                        <a:t>Can cause user fatigue if overused.</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a:solidFill>
                            <a:srgbClr val="737373"/>
                          </a:solidFill>
                          <a:latin typeface="Beautifully Delicious Sans Bold"/>
                        </a:rPr>
                        <a:t>We can add fun, gamified elements to loading screens to keep users engaged.</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4898926"/>
                  </a:ext>
                </a:extLst>
              </a:tr>
              <a:tr h="2097220">
                <a:tc>
                  <a:txBody>
                    <a:bodyPr/>
                    <a:lstStyle/>
                    <a:p>
                      <a:r>
                        <a:rPr lang="en-US" sz="1800" b="1" kern="1200">
                          <a:solidFill>
                            <a:srgbClr val="737373"/>
                          </a:solidFill>
                          <a:latin typeface="Beautifully Delicious Sans Bold"/>
                        </a:rPr>
                        <a:t>"Exploring the Long-Term User Experience of an Interactive Loading Screen" (2024)</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a:solidFill>
                            <a:srgbClr val="737373"/>
                          </a:solidFill>
                          <a:latin typeface="Beautifully Delicious Sans Bold"/>
                        </a:rPr>
                        <a:t>UX testing and user feedback</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a:solidFill>
                            <a:srgbClr val="737373"/>
                          </a:solidFill>
                          <a:latin typeface="Beautifully Delicious Sans Bold"/>
                        </a:rPr>
                        <a:t>Interactive screens provide long-term positive experiences if updated.</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dirty="0">
                          <a:solidFill>
                            <a:srgbClr val="737373"/>
                          </a:solidFill>
                          <a:latin typeface="Beautifully Delicious Sans Bold"/>
                        </a:rPr>
                        <a:t>Screens may become boring if not updated.</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dirty="0">
                          <a:solidFill>
                            <a:srgbClr val="737373"/>
                          </a:solidFill>
                          <a:latin typeface="Beautifully Delicious Sans Bold"/>
                        </a:rPr>
                        <a:t>We can regularly update interactive loading screens to keep them fresh and engaging.</a:t>
                      </a:r>
                    </a:p>
                  </a:txBody>
                  <a:tcPr marL="53247" marR="53247" marT="26623" marB="266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799278"/>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1AFFB-C630-1CC4-C29B-E7DA3F7E562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E5B4FC7-1DEA-6D76-233F-23F7EE5171CC}"/>
              </a:ext>
            </a:extLst>
          </p:cNvPr>
          <p:cNvGrpSpPr/>
          <p:nvPr/>
        </p:nvGrpSpPr>
        <p:grpSpPr>
          <a:xfrm>
            <a:off x="2415048" y="0"/>
            <a:ext cx="3813357" cy="10287000"/>
            <a:chOff x="0" y="0"/>
            <a:chExt cx="1004341" cy="2709333"/>
          </a:xfrm>
        </p:grpSpPr>
        <p:sp>
          <p:nvSpPr>
            <p:cNvPr id="3" name="Freeform 3">
              <a:extLst>
                <a:ext uri="{FF2B5EF4-FFF2-40B4-BE49-F238E27FC236}">
                  <a16:creationId xmlns:a16="http://schemas.microsoft.com/office/drawing/2014/main" id="{D2E3DFBF-1856-2D7B-D88B-71094C649D32}"/>
                </a:ext>
              </a:extLst>
            </p:cNvPr>
            <p:cNvSpPr/>
            <p:nvPr/>
          </p:nvSpPr>
          <p:spPr>
            <a:xfrm>
              <a:off x="0" y="0"/>
              <a:ext cx="1004341" cy="2709333"/>
            </a:xfrm>
            <a:custGeom>
              <a:avLst/>
              <a:gdLst/>
              <a:ahLst/>
              <a:cxnLst/>
              <a:rect l="l" t="t" r="r" b="b"/>
              <a:pathLst>
                <a:path w="1004341" h="2709333">
                  <a:moveTo>
                    <a:pt x="0" y="0"/>
                  </a:moveTo>
                  <a:lnTo>
                    <a:pt x="1004341" y="0"/>
                  </a:lnTo>
                  <a:lnTo>
                    <a:pt x="1004341" y="2709333"/>
                  </a:lnTo>
                  <a:lnTo>
                    <a:pt x="0" y="2709333"/>
                  </a:lnTo>
                  <a:close/>
                </a:path>
              </a:pathLst>
            </a:custGeom>
            <a:solidFill>
              <a:srgbClr val="FFCE38"/>
            </a:solidFill>
          </p:spPr>
        </p:sp>
        <p:sp>
          <p:nvSpPr>
            <p:cNvPr id="4" name="TextBox 4">
              <a:extLst>
                <a:ext uri="{FF2B5EF4-FFF2-40B4-BE49-F238E27FC236}">
                  <a16:creationId xmlns:a16="http://schemas.microsoft.com/office/drawing/2014/main" id="{387EA4F8-FECC-4FCD-5F00-3FCE00885BA2}"/>
                </a:ext>
              </a:extLst>
            </p:cNvPr>
            <p:cNvSpPr txBox="1"/>
            <p:nvPr/>
          </p:nvSpPr>
          <p:spPr>
            <a:xfrm>
              <a:off x="0" y="-47625"/>
              <a:ext cx="1004341" cy="2756958"/>
            </a:xfrm>
            <a:prstGeom prst="rect">
              <a:avLst/>
            </a:prstGeom>
          </p:spPr>
          <p:txBody>
            <a:bodyPr lIns="50800" tIns="50800" rIns="50800" bIns="50800" rtlCol="0" anchor="ctr"/>
            <a:lstStyle/>
            <a:p>
              <a:pPr algn="ctr">
                <a:lnSpc>
                  <a:spcPts val="2800"/>
                </a:lnSpc>
              </a:pPr>
              <a:endParaRPr/>
            </a:p>
          </p:txBody>
        </p:sp>
      </p:grpSp>
      <p:sp>
        <p:nvSpPr>
          <p:cNvPr id="7" name="TextBox 7">
            <a:extLst>
              <a:ext uri="{FF2B5EF4-FFF2-40B4-BE49-F238E27FC236}">
                <a16:creationId xmlns:a16="http://schemas.microsoft.com/office/drawing/2014/main" id="{F81795A3-2D12-3973-62CC-7CCF604A0DB4}"/>
              </a:ext>
            </a:extLst>
          </p:cNvPr>
          <p:cNvSpPr txBox="1"/>
          <p:nvPr/>
        </p:nvSpPr>
        <p:spPr>
          <a:xfrm>
            <a:off x="8153400" y="647700"/>
            <a:ext cx="9661684" cy="963982"/>
          </a:xfrm>
          <a:prstGeom prst="rect">
            <a:avLst/>
          </a:prstGeom>
        </p:spPr>
        <p:txBody>
          <a:bodyPr wrap="square" lIns="0" tIns="0" rIns="0" bIns="0" rtlCol="0" anchor="t">
            <a:spAutoFit/>
          </a:bodyPr>
          <a:lstStyle/>
          <a:p>
            <a:pPr algn="l">
              <a:lnSpc>
                <a:spcPts val="8680"/>
              </a:lnSpc>
            </a:pPr>
            <a:r>
              <a:rPr lang="en-US" sz="6200" b="1" dirty="0">
                <a:solidFill>
                  <a:srgbClr val="000000"/>
                </a:solidFill>
                <a:latin typeface="Beautifully Delicious Sans Bold"/>
                <a:ea typeface="Beautifully Delicious Sans Bold"/>
                <a:cs typeface="Beautifully Delicious Sans Bold"/>
                <a:sym typeface="Beautifully Delicious Sans Bold"/>
              </a:rPr>
              <a:t>Our References</a:t>
            </a:r>
          </a:p>
        </p:txBody>
      </p:sp>
      <p:sp>
        <p:nvSpPr>
          <p:cNvPr id="8" name="TextBox 8">
            <a:extLst>
              <a:ext uri="{FF2B5EF4-FFF2-40B4-BE49-F238E27FC236}">
                <a16:creationId xmlns:a16="http://schemas.microsoft.com/office/drawing/2014/main" id="{007AA4DF-5A26-69DC-0B52-631F7628CBE3}"/>
              </a:ext>
            </a:extLst>
          </p:cNvPr>
          <p:cNvSpPr txBox="1"/>
          <p:nvPr/>
        </p:nvSpPr>
        <p:spPr>
          <a:xfrm>
            <a:off x="8327328" y="1899920"/>
            <a:ext cx="8931972" cy="8558240"/>
          </a:xfrm>
          <a:prstGeom prst="rect">
            <a:avLst/>
          </a:prstGeom>
        </p:spPr>
        <p:txBody>
          <a:bodyPr lIns="0" tIns="0" rIns="0" bIns="0" rtlCol="0" anchor="t">
            <a:spAutoFit/>
          </a:bodyPr>
          <a:lstStyle/>
          <a:p>
            <a:pPr algn="just">
              <a:lnSpc>
                <a:spcPts val="3150"/>
              </a:lnSpc>
            </a:pPr>
            <a:r>
              <a:rPr lang="en-US" sz="2100" b="1" dirty="0">
                <a:solidFill>
                  <a:srgbClr val="737373"/>
                </a:solidFill>
                <a:latin typeface="Beautifully Delicious Sans Bold"/>
                <a:ea typeface="Beautifully Delicious Sans Bold"/>
                <a:cs typeface="Beautifully Delicious Sans Bold"/>
                <a:sym typeface="Beautifully Delicious Sans Bold"/>
              </a:rPr>
              <a:t>Animations that match a company’s style improve brand recognition.</a:t>
            </a:r>
          </a:p>
          <a:p>
            <a:pPr algn="just">
              <a:lnSpc>
                <a:spcPts val="3150"/>
              </a:lnSpc>
            </a:pPr>
            <a:r>
              <a:rPr lang="en-US" sz="2100" b="1" dirty="0">
                <a:solidFill>
                  <a:schemeClr val="tx1">
                    <a:lumMod val="95000"/>
                    <a:lumOff val="5000"/>
                  </a:schemeClr>
                </a:solidFill>
                <a:latin typeface="Beautifully Delicious Sans Bold"/>
                <a:ea typeface="Beautifully Delicious Sans Bold"/>
                <a:cs typeface="Beautifully Delicious Sans Bold"/>
                <a:sym typeface="Beautifully Delicious Sans Bold"/>
              </a:rPr>
              <a:t>Myntra</a:t>
            </a:r>
            <a:r>
              <a:rPr lang="en-US" sz="2100" b="1" dirty="0">
                <a:solidFill>
                  <a:srgbClr val="737373"/>
                </a:solidFill>
                <a:latin typeface="Beautifully Delicious Sans Bold"/>
                <a:ea typeface="Beautifully Delicious Sans Bold"/>
                <a:cs typeface="Beautifully Delicious Sans Bold"/>
                <a:sym typeface="Beautifully Delicious Sans Bold"/>
              </a:rPr>
              <a:t> makes waiting feel like a shopping spree, with animations that distract you from the fact you’re stuck loading. </a:t>
            </a:r>
          </a:p>
          <a:p>
            <a:pPr algn="just">
              <a:lnSpc>
                <a:spcPts val="3150"/>
              </a:lnSpc>
            </a:pPr>
            <a:r>
              <a:rPr lang="en-US" sz="2100" b="1" dirty="0">
                <a:solidFill>
                  <a:schemeClr val="tx1">
                    <a:lumMod val="95000"/>
                    <a:lumOff val="5000"/>
                  </a:schemeClr>
                </a:solidFill>
                <a:latin typeface="Beautifully Delicious Sans Bold"/>
                <a:ea typeface="Beautifully Delicious Sans Bold"/>
                <a:cs typeface="Beautifully Delicious Sans Bold"/>
                <a:sym typeface="Beautifully Delicious Sans Bold"/>
              </a:rPr>
              <a:t>Duolingo</a:t>
            </a:r>
            <a:r>
              <a:rPr lang="en-US" sz="2100" b="1" dirty="0">
                <a:solidFill>
                  <a:srgbClr val="737373"/>
                </a:solidFill>
                <a:latin typeface="Beautifully Delicious Sans Bold"/>
                <a:ea typeface="Beautifully Delicious Sans Bold"/>
                <a:cs typeface="Beautifully Delicious Sans Bold"/>
                <a:sym typeface="Beautifully Delicious Sans Bold"/>
              </a:rPr>
              <a:t>’s green owl? It’s basically a hyperactive tutor making sure you never forget it’s there while you wait.</a:t>
            </a:r>
          </a:p>
          <a:p>
            <a:pPr algn="just">
              <a:lnSpc>
                <a:spcPts val="3150"/>
              </a:lnSpc>
            </a:pPr>
            <a:r>
              <a:rPr lang="en-US" sz="2100" b="1" dirty="0">
                <a:solidFill>
                  <a:schemeClr val="tx1">
                    <a:lumMod val="95000"/>
                    <a:lumOff val="5000"/>
                  </a:schemeClr>
                </a:solidFill>
                <a:latin typeface="Beautifully Delicious Sans Bold"/>
                <a:ea typeface="Beautifully Delicious Sans Bold"/>
                <a:cs typeface="Beautifully Delicious Sans Bold"/>
                <a:sym typeface="Beautifully Delicious Sans Bold"/>
              </a:rPr>
              <a:t>Google Doodles</a:t>
            </a:r>
            <a:r>
              <a:rPr lang="en-US" sz="2100" b="1" dirty="0">
                <a:solidFill>
                  <a:srgbClr val="737373"/>
                </a:solidFill>
                <a:latin typeface="Beautifully Delicious Sans Bold"/>
                <a:ea typeface="Beautifully Delicious Sans Bold"/>
                <a:cs typeface="Beautifully Delicious Sans Bold"/>
                <a:sym typeface="Beautifully Delicious Sans Bold"/>
              </a:rPr>
              <a:t>? Interactive fun while you wait—because who needs a boring loading bar? </a:t>
            </a:r>
            <a:r>
              <a:rPr lang="en-US" sz="2100" b="1" dirty="0">
                <a:solidFill>
                  <a:schemeClr val="tx1">
                    <a:lumMod val="95000"/>
                    <a:lumOff val="5000"/>
                  </a:schemeClr>
                </a:solidFill>
                <a:latin typeface="Beautifully Delicious Sans Bold"/>
                <a:ea typeface="Beautifully Delicious Sans Bold"/>
                <a:cs typeface="Beautifully Delicious Sans Bold"/>
                <a:sym typeface="Beautifully Delicious Sans Bold"/>
              </a:rPr>
              <a:t>Assassin’s Creed </a:t>
            </a:r>
            <a:r>
              <a:rPr lang="en-US" sz="2100" b="1" dirty="0">
                <a:solidFill>
                  <a:srgbClr val="737373"/>
                </a:solidFill>
                <a:latin typeface="Beautifully Delicious Sans Bold"/>
                <a:ea typeface="Beautifully Delicious Sans Bold"/>
                <a:cs typeface="Beautifully Delicious Sans Bold"/>
                <a:sym typeface="Beautifully Delicious Sans Bold"/>
              </a:rPr>
              <a:t>uses loading screens to give you tips or mini-games, so you can feel like a pro while you wait.</a:t>
            </a:r>
          </a:p>
          <a:p>
            <a:pPr algn="just">
              <a:lnSpc>
                <a:spcPts val="3150"/>
              </a:lnSpc>
            </a:pPr>
            <a:r>
              <a:rPr lang="en-US" sz="2100" b="1" dirty="0">
                <a:solidFill>
                  <a:srgbClr val="737373"/>
                </a:solidFill>
                <a:latin typeface="Beautifully Delicious Sans Bold"/>
                <a:ea typeface="Beautifully Delicious Sans Bold"/>
                <a:cs typeface="Beautifully Delicious Sans Bold"/>
                <a:sym typeface="Beautifully Delicious Sans Bold"/>
              </a:rPr>
              <a:t>Even </a:t>
            </a:r>
            <a:r>
              <a:rPr lang="en-US" sz="2100" b="1" dirty="0">
                <a:solidFill>
                  <a:schemeClr val="tx1">
                    <a:lumMod val="95000"/>
                    <a:lumOff val="5000"/>
                  </a:schemeClr>
                </a:solidFill>
                <a:latin typeface="Beautifully Delicious Sans Bold"/>
                <a:ea typeface="Beautifully Delicious Sans Bold"/>
                <a:cs typeface="Beautifully Delicious Sans Bold"/>
                <a:sym typeface="Beautifully Delicious Sans Bold"/>
              </a:rPr>
              <a:t>Amazon</a:t>
            </a:r>
            <a:r>
              <a:rPr lang="en-US" sz="2100" b="1" dirty="0">
                <a:solidFill>
                  <a:srgbClr val="737373"/>
                </a:solidFill>
                <a:latin typeface="Beautifully Delicious Sans Bold"/>
                <a:ea typeface="Beautifully Delicious Sans Bold"/>
                <a:cs typeface="Beautifully Delicious Sans Bold"/>
                <a:sym typeface="Beautifully Delicious Sans Bold"/>
              </a:rPr>
              <a:t>’s progress bars are reassuring, like a tiny cheerleader saying, “Your order’s coming—hang in there!”</a:t>
            </a:r>
          </a:p>
          <a:p>
            <a:pPr algn="just">
              <a:lnSpc>
                <a:spcPts val="3150"/>
              </a:lnSpc>
            </a:pPr>
            <a:r>
              <a:rPr lang="en-US" sz="2100" b="1" dirty="0">
                <a:solidFill>
                  <a:srgbClr val="737373"/>
                </a:solidFill>
                <a:latin typeface="Beautifully Delicious Sans Bold"/>
                <a:ea typeface="Beautifully Delicious Sans Bold"/>
                <a:cs typeface="Beautifully Delicious Sans Bold"/>
                <a:sym typeface="Beautifully Delicious Sans Bold"/>
              </a:rPr>
              <a:t>These playful animations keep you engaged, but remember: no one wants to wait for an animation that’s slower than your grandma’s internet.</a:t>
            </a:r>
          </a:p>
          <a:p>
            <a:pPr algn="just">
              <a:lnSpc>
                <a:spcPts val="3150"/>
              </a:lnSpc>
            </a:pPr>
            <a:endParaRPr lang="en-US" sz="2100" b="1" dirty="0">
              <a:solidFill>
                <a:srgbClr val="737373"/>
              </a:solidFill>
              <a:latin typeface="Beautifully Delicious Sans Bold"/>
              <a:ea typeface="Beautifully Delicious Sans Bold"/>
              <a:cs typeface="Beautifully Delicious Sans Bold"/>
              <a:sym typeface="Beautifully Delicious Sans Bold"/>
            </a:endParaRPr>
          </a:p>
          <a:p>
            <a:pPr algn="just">
              <a:lnSpc>
                <a:spcPts val="3150"/>
              </a:lnSpc>
            </a:pPr>
            <a:endParaRPr lang="en-US" sz="2100" b="1" dirty="0">
              <a:solidFill>
                <a:srgbClr val="737373"/>
              </a:solidFill>
              <a:latin typeface="Beautifully Delicious Sans Bold"/>
              <a:ea typeface="Beautifully Delicious Sans Bold"/>
              <a:cs typeface="Beautifully Delicious Sans Bold"/>
              <a:sym typeface="Beautifully Delicious Sans Bold"/>
            </a:endParaRPr>
          </a:p>
        </p:txBody>
      </p:sp>
      <p:pic>
        <p:nvPicPr>
          <p:cNvPr id="10" name="Picture 9">
            <a:extLst>
              <a:ext uri="{FF2B5EF4-FFF2-40B4-BE49-F238E27FC236}">
                <a16:creationId xmlns:a16="http://schemas.microsoft.com/office/drawing/2014/main" id="{86D32285-52DE-4889-0FD4-F151F9AA4B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823" y="2609850"/>
            <a:ext cx="6756400" cy="5067300"/>
          </a:xfrm>
          <a:prstGeom prst="rect">
            <a:avLst/>
          </a:prstGeom>
        </p:spPr>
      </p:pic>
    </p:spTree>
    <p:extLst>
      <p:ext uri="{BB962C8B-B14F-4D97-AF65-F5344CB8AC3E}">
        <p14:creationId xmlns:p14="http://schemas.microsoft.com/office/powerpoint/2010/main" val="3103286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9332" y="4698280"/>
            <a:ext cx="17249336" cy="2427314"/>
            <a:chOff x="0" y="0"/>
            <a:chExt cx="4543035" cy="639293"/>
          </a:xfrm>
          <a:solidFill>
            <a:srgbClr val="FFCE38"/>
          </a:solidFill>
        </p:grpSpPr>
        <p:sp>
          <p:nvSpPr>
            <p:cNvPr id="3" name="Freeform 3"/>
            <p:cNvSpPr/>
            <p:nvPr/>
          </p:nvSpPr>
          <p:spPr>
            <a:xfrm>
              <a:off x="0" y="0"/>
              <a:ext cx="4543035" cy="639293"/>
            </a:xfrm>
            <a:custGeom>
              <a:avLst/>
              <a:gdLst/>
              <a:ahLst/>
              <a:cxnLst/>
              <a:rect l="l" t="t" r="r" b="b"/>
              <a:pathLst>
                <a:path w="4543035" h="639293">
                  <a:moveTo>
                    <a:pt x="0" y="0"/>
                  </a:moveTo>
                  <a:lnTo>
                    <a:pt x="4543035" y="0"/>
                  </a:lnTo>
                  <a:lnTo>
                    <a:pt x="4543035" y="639293"/>
                  </a:lnTo>
                  <a:lnTo>
                    <a:pt x="0" y="639293"/>
                  </a:lnTo>
                  <a:close/>
                </a:path>
              </a:pathLst>
            </a:custGeom>
            <a:grpFill/>
          </p:spPr>
          <p:style>
            <a:lnRef idx="3">
              <a:schemeClr val="lt1"/>
            </a:lnRef>
            <a:fillRef idx="1">
              <a:schemeClr val="accent6"/>
            </a:fillRef>
            <a:effectRef idx="1">
              <a:schemeClr val="accent6"/>
            </a:effectRef>
            <a:fontRef idx="minor">
              <a:schemeClr val="lt1"/>
            </a:fontRef>
          </p:style>
        </p:sp>
        <p:sp>
          <p:nvSpPr>
            <p:cNvPr id="4" name="TextBox 4"/>
            <p:cNvSpPr txBox="1"/>
            <p:nvPr/>
          </p:nvSpPr>
          <p:spPr>
            <a:xfrm>
              <a:off x="0" y="-38100"/>
              <a:ext cx="4543035" cy="677393"/>
            </a:xfrm>
            <a:prstGeom prst="rect">
              <a:avLst/>
            </a:prstGeom>
            <a:grpFill/>
          </p:spPr>
          <p:txBody>
            <a:bodyPr lIns="50800" tIns="50800" rIns="50800" bIns="50800" rtlCol="0" anchor="ctr"/>
            <a:lstStyle/>
            <a:p>
              <a:pPr algn="ctr">
                <a:lnSpc>
                  <a:spcPts val="2800"/>
                </a:lnSpc>
              </a:pPr>
              <a:endParaRPr/>
            </a:p>
          </p:txBody>
        </p:sp>
      </p:grpSp>
      <p:grpSp>
        <p:nvGrpSpPr>
          <p:cNvPr id="9" name="Group 9"/>
          <p:cNvGrpSpPr/>
          <p:nvPr/>
        </p:nvGrpSpPr>
        <p:grpSpPr>
          <a:xfrm>
            <a:off x="13253644" y="4059173"/>
            <a:ext cx="3808617" cy="3705528"/>
            <a:chOff x="0" y="0"/>
            <a:chExt cx="451818" cy="439589"/>
          </a:xfrm>
        </p:grpSpPr>
        <p:sp>
          <p:nvSpPr>
            <p:cNvPr id="10" name="Freeform 10"/>
            <p:cNvSpPr/>
            <p:nvPr/>
          </p:nvSpPr>
          <p:spPr>
            <a:xfrm>
              <a:off x="0" y="0"/>
              <a:ext cx="451818" cy="439589"/>
            </a:xfrm>
            <a:custGeom>
              <a:avLst/>
              <a:gdLst/>
              <a:ahLst/>
              <a:cxnLst/>
              <a:rect l="l" t="t" r="r" b="b"/>
              <a:pathLst>
                <a:path w="451818" h="439589">
                  <a:moveTo>
                    <a:pt x="0" y="0"/>
                  </a:moveTo>
                  <a:lnTo>
                    <a:pt x="451818" y="0"/>
                  </a:lnTo>
                  <a:lnTo>
                    <a:pt x="451818" y="439589"/>
                  </a:lnTo>
                  <a:lnTo>
                    <a:pt x="0" y="439589"/>
                  </a:lnTo>
                  <a:close/>
                </a:path>
              </a:pathLst>
            </a:custGeom>
            <a:blipFill>
              <a:blip r:embed="rId2"/>
              <a:stretch>
                <a:fillRect t="-18657" b="-26621"/>
              </a:stretch>
            </a:blipFill>
          </p:spPr>
        </p:sp>
      </p:grpSp>
      <p:sp>
        <p:nvSpPr>
          <p:cNvPr id="13" name="TextBox 13"/>
          <p:cNvSpPr txBox="1"/>
          <p:nvPr/>
        </p:nvSpPr>
        <p:spPr>
          <a:xfrm>
            <a:off x="5705005" y="904875"/>
            <a:ext cx="7840794" cy="2157095"/>
          </a:xfrm>
          <a:prstGeom prst="rect">
            <a:avLst/>
          </a:prstGeom>
        </p:spPr>
        <p:txBody>
          <a:bodyPr lIns="0" tIns="0" rIns="0" bIns="0" rtlCol="0" anchor="t">
            <a:spAutoFit/>
          </a:bodyPr>
          <a:lstStyle/>
          <a:p>
            <a:pPr algn="ctr">
              <a:lnSpc>
                <a:spcPts val="8680"/>
              </a:lnSpc>
            </a:pPr>
            <a:r>
              <a:rPr lang="en-US" sz="6200" b="1">
                <a:solidFill>
                  <a:srgbClr val="000000"/>
                </a:solidFill>
                <a:latin typeface="Beautifully Delicious Sans Bold"/>
                <a:ea typeface="Beautifully Delicious Sans Bold"/>
                <a:cs typeface="Beautifully Delicious Sans Bold"/>
                <a:sym typeface="Beautifully Delicious Sans Bold"/>
              </a:rPr>
              <a:t>Our References</a:t>
            </a:r>
          </a:p>
        </p:txBody>
      </p:sp>
      <p:pic>
        <p:nvPicPr>
          <p:cNvPr id="15" name="Picture 14">
            <a:extLst>
              <a:ext uri="{FF2B5EF4-FFF2-40B4-BE49-F238E27FC236}">
                <a16:creationId xmlns:a16="http://schemas.microsoft.com/office/drawing/2014/main" id="{9157905F-141E-3A60-43B0-70AE8236D570}"/>
              </a:ext>
            </a:extLst>
          </p:cNvPr>
          <p:cNvPicPr>
            <a:picLocks noChangeAspect="1"/>
          </p:cNvPicPr>
          <p:nvPr/>
        </p:nvPicPr>
        <p:blipFill>
          <a:blip r:embed="rId3" cstate="print">
            <a:extLst>
              <a:ext uri="{28A0092B-C50C-407E-A947-70E740481C1C}">
                <a14:useLocalDpi xmlns:a14="http://schemas.microsoft.com/office/drawing/2010/main" val="0"/>
              </a:ext>
            </a:extLst>
          </a:blip>
          <a:srcRect l="20409" t="7351" r="19337" b="11015"/>
          <a:stretch/>
        </p:blipFill>
        <p:spPr>
          <a:xfrm>
            <a:off x="8991600" y="4155450"/>
            <a:ext cx="3555637" cy="3612986"/>
          </a:xfrm>
          <a:prstGeom prst="rect">
            <a:avLst/>
          </a:prstGeom>
        </p:spPr>
      </p:pic>
      <p:pic>
        <p:nvPicPr>
          <p:cNvPr id="12" name="Picture 11">
            <a:extLst>
              <a:ext uri="{FF2B5EF4-FFF2-40B4-BE49-F238E27FC236}">
                <a16:creationId xmlns:a16="http://schemas.microsoft.com/office/drawing/2014/main" id="{ED7BE6C9-15B3-5E52-019E-690A5DBA8824}"/>
              </a:ext>
            </a:extLst>
          </p:cNvPr>
          <p:cNvPicPr>
            <a:picLocks noChangeAspect="1"/>
          </p:cNvPicPr>
          <p:nvPr/>
        </p:nvPicPr>
        <p:blipFill>
          <a:blip r:embed="rId4">
            <a:extLst>
              <a:ext uri="{28A0092B-C50C-407E-A947-70E740481C1C}">
                <a14:useLocalDpi xmlns:a14="http://schemas.microsoft.com/office/drawing/2010/main" val="0"/>
              </a:ext>
            </a:extLst>
          </a:blip>
          <a:srcRect l="480" t="30370" r="-480" b="14815"/>
          <a:stretch/>
        </p:blipFill>
        <p:spPr>
          <a:xfrm>
            <a:off x="905467" y="4161393"/>
            <a:ext cx="3713501" cy="3620562"/>
          </a:xfrm>
          <a:prstGeom prst="rect">
            <a:avLst/>
          </a:prstGeom>
        </p:spPr>
      </p:pic>
      <p:pic>
        <p:nvPicPr>
          <p:cNvPr id="16" name="Picture 15">
            <a:extLst>
              <a:ext uri="{FF2B5EF4-FFF2-40B4-BE49-F238E27FC236}">
                <a16:creationId xmlns:a16="http://schemas.microsoft.com/office/drawing/2014/main" id="{C6DD9BF6-430F-E3FE-5ADF-C4AEA884B274}"/>
              </a:ext>
            </a:extLst>
          </p:cNvPr>
          <p:cNvPicPr>
            <a:picLocks noChangeAspect="1"/>
          </p:cNvPicPr>
          <p:nvPr/>
        </p:nvPicPr>
        <p:blipFill>
          <a:blip r:embed="rId5">
            <a:extLst>
              <a:ext uri="{28A0092B-C50C-407E-A947-70E740481C1C}">
                <a14:useLocalDpi xmlns:a14="http://schemas.microsoft.com/office/drawing/2010/main" val="0"/>
              </a:ext>
            </a:extLst>
          </a:blip>
          <a:srcRect l="17461" r="15979"/>
          <a:stretch/>
        </p:blipFill>
        <p:spPr>
          <a:xfrm>
            <a:off x="5146531" y="4195024"/>
            <a:ext cx="3195283" cy="36004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821</TotalTime>
  <Words>861</Words>
  <Application>Microsoft Office PowerPoint</Application>
  <PresentationFormat>Custom</PresentationFormat>
  <Paragraphs>65</Paragraphs>
  <Slides>13</Slides>
  <Notes>0</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Beautifully Delicious Sans Bold</vt:lpstr>
      <vt:lpstr>Arial</vt:lpstr>
      <vt:lpstr>Glacial Indifference Bold</vt:lpstr>
      <vt:lpstr>TDTD밝은별</vt:lpstr>
      <vt:lpstr>Calibri</vt:lpstr>
      <vt:lpstr>Beautifully Delicious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dc:title>
  <cp:lastModifiedBy>Ishwarya M</cp:lastModifiedBy>
  <cp:revision>13</cp:revision>
  <cp:lastPrinted>2025-04-02T08:38:14Z</cp:lastPrinted>
  <dcterms:created xsi:type="dcterms:W3CDTF">2006-08-16T00:00:00Z</dcterms:created>
  <dcterms:modified xsi:type="dcterms:W3CDTF">2025-04-02T08:49:05Z</dcterms:modified>
  <dc:identifier>DAGdfnd1aMM</dc:identifier>
</cp:coreProperties>
</file>